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30"/>
  </p:notesMasterIdLst>
  <p:handoutMasterIdLst>
    <p:handoutMasterId r:id="rId31"/>
  </p:handoutMasterIdLst>
  <p:sldIdLst>
    <p:sldId id="513" r:id="rId6"/>
    <p:sldId id="514" r:id="rId7"/>
    <p:sldId id="527" r:id="rId8"/>
    <p:sldId id="526" r:id="rId9"/>
    <p:sldId id="528" r:id="rId10"/>
    <p:sldId id="529" r:id="rId11"/>
    <p:sldId id="521" r:id="rId12"/>
    <p:sldId id="540" r:id="rId13"/>
    <p:sldId id="539" r:id="rId14"/>
    <p:sldId id="525" r:id="rId15"/>
    <p:sldId id="541" r:id="rId16"/>
    <p:sldId id="524" r:id="rId17"/>
    <p:sldId id="519" r:id="rId18"/>
    <p:sldId id="543" r:id="rId19"/>
    <p:sldId id="542" r:id="rId20"/>
    <p:sldId id="520" r:id="rId21"/>
    <p:sldId id="523" r:id="rId22"/>
    <p:sldId id="531" r:id="rId23"/>
    <p:sldId id="515" r:id="rId24"/>
    <p:sldId id="535" r:id="rId25"/>
    <p:sldId id="534" r:id="rId26"/>
    <p:sldId id="530" r:id="rId27"/>
    <p:sldId id="516" r:id="rId28"/>
    <p:sldId id="533" r:id="rId29"/>
  </p:sldIdLst>
  <p:sldSz cx="9144000" cy="5143500" type="screen16x9"/>
  <p:notesSz cx="6797675" cy="9926638"/>
  <p:defaultTextStyle>
    <a:defPPr>
      <a:defRPr lang="it-IT"/>
    </a:defPPr>
    <a:lvl1pPr marL="0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81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81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69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964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945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943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933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928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11">
          <p15:clr>
            <a:srgbClr val="A4A3A4"/>
          </p15:clr>
        </p15:guide>
        <p15:guide id="2" orient="horz" pos="2132">
          <p15:clr>
            <a:srgbClr val="A4A3A4"/>
          </p15:clr>
        </p15:guide>
        <p15:guide id="3" pos="725" userDrawn="1">
          <p15:clr>
            <a:srgbClr val="A4A3A4"/>
          </p15:clr>
        </p15:guide>
        <p15:guide id="4" orient="horz" pos="509" userDrawn="1">
          <p15:clr>
            <a:srgbClr val="A4A3A4"/>
          </p15:clr>
        </p15:guide>
        <p15:guide id="5" pos="3009">
          <p15:clr>
            <a:srgbClr val="A4A3A4"/>
          </p15:clr>
        </p15:guide>
        <p15:guide id="6" orient="horz" pos="3121">
          <p15:clr>
            <a:srgbClr val="A4A3A4"/>
          </p15:clr>
        </p15:guide>
        <p15:guide id="7" orient="horz" pos="282" userDrawn="1">
          <p15:clr>
            <a:srgbClr val="A4A3A4"/>
          </p15:clr>
        </p15:guide>
        <p15:guide id="8" pos="370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38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isabetta segre" initials="" lastIdx="0" clrIdx="0"/>
  <p:cmAuthor id="1" name="Annalisa Cicerchia" initials="AC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C34F"/>
    <a:srgbClr val="AE1023"/>
    <a:srgbClr val="CF1E24"/>
    <a:srgbClr val="4479CB"/>
    <a:srgbClr val="FDB409"/>
    <a:srgbClr val="CB6131"/>
    <a:srgbClr val="FFFF0A"/>
    <a:srgbClr val="FB0005"/>
    <a:srgbClr val="7E76AD"/>
    <a:srgbClr val="9188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Stile con tema 2 - Color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ile chiaro 1 - Color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Stile chiaro 3 - Color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ile chiaro 3 - Color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ile chiaro 3 - Color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ile chiaro 1 - Color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ile chi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Stile chiaro 2 - Color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ile chiaro 3 - Color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Stile 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Stile medio 4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Stile medio 4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46F890A9-2807-4EBB-B81D-B2AA78EC7F39}" styleName="Stile scuro 2 - Colore 5/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Stile scuro 2 - Colore 3/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Stile 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Stile scuro 1 - Color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Stile medio 4 - Color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Stile medio 3 - Color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Stile scuro 1 - Color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Stile medio 3 - 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87" autoAdjust="0"/>
    <p:restoredTop sz="89348" autoAdjust="0"/>
  </p:normalViewPr>
  <p:slideViewPr>
    <p:cSldViewPr snapToGrid="0" snapToObjects="1" showGuides="1">
      <p:cViewPr>
        <p:scale>
          <a:sx n="89" d="100"/>
          <a:sy n="89" d="100"/>
        </p:scale>
        <p:origin x="676" y="28"/>
      </p:cViewPr>
      <p:guideLst>
        <p:guide orient="horz" pos="3411"/>
        <p:guide orient="horz" pos="2132"/>
        <p:guide pos="725"/>
        <p:guide orient="horz" pos="509"/>
        <p:guide pos="3009"/>
        <p:guide orient="horz" pos="3121"/>
        <p:guide orient="horz" pos="282"/>
        <p:guide pos="37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2736"/>
    </p:cViewPr>
  </p:sorterViewPr>
  <p:notesViewPr>
    <p:cSldViewPr snapToGrid="0" snapToObjects="1">
      <p:cViewPr varScale="1">
        <p:scale>
          <a:sx n="76" d="100"/>
          <a:sy n="76" d="100"/>
        </p:scale>
        <p:origin x="-1938" y="708"/>
      </p:cViewPr>
      <p:guideLst>
        <p:guide orient="horz" pos="3126"/>
        <p:guide pos="2138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 smtClean="0"/>
              <a:t>incidenza x </a:t>
            </a:r>
            <a:r>
              <a:rPr lang="it-IT" dirty="0"/>
              <a:t>1000 ab</a:t>
            </a:r>
          </a:p>
        </c:rich>
      </c:tx>
      <c:layout>
        <c:manualLayout>
          <c:xMode val="edge"/>
          <c:yMode val="edge"/>
          <c:x val="0.80812128747064504"/>
          <c:y val="3.44403377322567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33533867477091678"/>
          <c:y val="8.5280900856960051E-2"/>
          <c:w val="0.39803610075056406"/>
          <c:h val="0.66975803241459508"/>
        </c:manualLayout>
      </c:layout>
      <c:radarChart>
        <c:radarStyle val="marker"/>
        <c:varyColors val="0"/>
        <c:ser>
          <c:idx val="0"/>
          <c:order val="0"/>
          <c:tx>
            <c:strRef>
              <c:f>PROSPETTO_20!$AD$1</c:f>
              <c:strCache>
                <c:ptCount val="1"/>
                <c:pt idx="0">
                  <c:v>inc x 1000 ab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PROSPETTO_20!$Y$2:$Y$24</c:f>
              <c:strCache>
                <c:ptCount val="23"/>
                <c:pt idx="0">
                  <c:v>Ancona</c:v>
                </c:pt>
                <c:pt idx="1">
                  <c:v>Pesaro</c:v>
                </c:pt>
                <c:pt idx="2">
                  <c:v>Fano</c:v>
                </c:pt>
                <c:pt idx="3">
                  <c:v>Ascoli Piceno</c:v>
                </c:pt>
                <c:pt idx="4">
                  <c:v>San Benedetto del Tronto</c:v>
                </c:pt>
                <c:pt idx="5">
                  <c:v>Senigallia</c:v>
                </c:pt>
                <c:pt idx="6">
                  <c:v>Civitanova Marche</c:v>
                </c:pt>
                <c:pt idx="7">
                  <c:v>Macerata</c:v>
                </c:pt>
                <c:pt idx="8">
                  <c:v>Jesi</c:v>
                </c:pt>
                <c:pt idx="9">
                  <c:v>Fermo</c:v>
                </c:pt>
                <c:pt idx="10">
                  <c:v>Osimo</c:v>
                </c:pt>
                <c:pt idx="11">
                  <c:v>Fabriano</c:v>
                </c:pt>
                <c:pt idx="12">
                  <c:v>Porto Sant'Elpidio</c:v>
                </c:pt>
                <c:pt idx="13">
                  <c:v>Falconara Marittima</c:v>
                </c:pt>
                <c:pt idx="14">
                  <c:v>Recanati</c:v>
                </c:pt>
                <c:pt idx="15">
                  <c:v>Tolentino</c:v>
                </c:pt>
                <c:pt idx="16">
                  <c:v>Castelfidardo</c:v>
                </c:pt>
                <c:pt idx="17">
                  <c:v>Sant'Elpidio a Mare</c:v>
                </c:pt>
                <c:pt idx="18">
                  <c:v>Grottammare</c:v>
                </c:pt>
                <c:pt idx="19">
                  <c:v>Porto San Giorgio</c:v>
                </c:pt>
                <c:pt idx="20">
                  <c:v>Potenza Picena</c:v>
                </c:pt>
                <c:pt idx="21">
                  <c:v>Corridonia</c:v>
                </c:pt>
                <c:pt idx="22">
                  <c:v>Vallefoglia</c:v>
                </c:pt>
              </c:strCache>
            </c:strRef>
          </c:cat>
          <c:val>
            <c:numRef>
              <c:f>PROSPETTO_20!$AD$2:$AD$24</c:f>
              <c:numCache>
                <c:formatCode>0.0</c:formatCode>
                <c:ptCount val="23"/>
                <c:pt idx="0">
                  <c:v>4.5353943961142171</c:v>
                </c:pt>
                <c:pt idx="1">
                  <c:v>5.51790951260221</c:v>
                </c:pt>
                <c:pt idx="2">
                  <c:v>4.5958145260566274</c:v>
                </c:pt>
                <c:pt idx="3">
                  <c:v>4.5800581791174109</c:v>
                </c:pt>
                <c:pt idx="4">
                  <c:v>6.5060571814830856</c:v>
                </c:pt>
                <c:pt idx="5">
                  <c:v>4.7962705634497285</c:v>
                </c:pt>
                <c:pt idx="6">
                  <c:v>5.446250692569758</c:v>
                </c:pt>
                <c:pt idx="7">
                  <c:v>3.385760595509665</c:v>
                </c:pt>
                <c:pt idx="8">
                  <c:v>4.4400653537709376</c:v>
                </c:pt>
                <c:pt idx="9">
                  <c:v>3.9538980862595317</c:v>
                </c:pt>
                <c:pt idx="10">
                  <c:v>2.9110419817917177</c:v>
                </c:pt>
                <c:pt idx="11">
                  <c:v>2.0548615414723246</c:v>
                </c:pt>
                <c:pt idx="12">
                  <c:v>3.9433522285627625</c:v>
                </c:pt>
                <c:pt idx="13">
                  <c:v>4.4641998114260417</c:v>
                </c:pt>
                <c:pt idx="14">
                  <c:v>2.8380200080410565</c:v>
                </c:pt>
                <c:pt idx="15">
                  <c:v>2.3363272934946266</c:v>
                </c:pt>
                <c:pt idx="16">
                  <c:v>2.8966849050531058</c:v>
                </c:pt>
                <c:pt idx="17">
                  <c:v>2.7397260273972601</c:v>
                </c:pt>
                <c:pt idx="18">
                  <c:v>4.714786438785322</c:v>
                </c:pt>
                <c:pt idx="19">
                  <c:v>3.2351385821383021</c:v>
                </c:pt>
                <c:pt idx="20">
                  <c:v>3.9145121065757493</c:v>
                </c:pt>
                <c:pt idx="21">
                  <c:v>3.7286583371492119</c:v>
                </c:pt>
                <c:pt idx="22">
                  <c:v>1.988466892026248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6131504"/>
        <c:axId val="666123344"/>
      </c:radarChart>
      <c:catAx>
        <c:axId val="666131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66123344"/>
        <c:crosses val="autoZero"/>
        <c:auto val="1"/>
        <c:lblAlgn val="ctr"/>
        <c:lblOffset val="100"/>
        <c:noMultiLvlLbl val="0"/>
      </c:catAx>
      <c:valAx>
        <c:axId val="666123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66131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Marche</a:t>
            </a:r>
            <a:r>
              <a:rPr lang="en-US" baseline="0"/>
              <a:t>. Incidentalità nel triennio 2016-2018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Foglio2!$A$4</c:f>
              <c:strCache>
                <c:ptCount val="1"/>
                <c:pt idx="0">
                  <c:v>Incidenti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Foglio2!$B$3:$D$3</c:f>
              <c:strCache>
                <c:ptCount val="3"/>
                <c:pt idx="0">
                  <c:v>Anno 2016</c:v>
                </c:pt>
                <c:pt idx="1">
                  <c:v>Anno 2017</c:v>
                </c:pt>
                <c:pt idx="2">
                  <c:v>Anno 2018</c:v>
                </c:pt>
              </c:strCache>
            </c:strRef>
          </c:cat>
          <c:val>
            <c:numRef>
              <c:f>Foglio2!$B$4:$D$4</c:f>
              <c:numCache>
                <c:formatCode>General</c:formatCode>
                <c:ptCount val="3"/>
                <c:pt idx="0">
                  <c:v>5484</c:v>
                </c:pt>
                <c:pt idx="1">
                  <c:v>5185</c:v>
                </c:pt>
                <c:pt idx="2">
                  <c:v>5216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Foglio2!$A$6</c:f>
              <c:strCache>
                <c:ptCount val="1"/>
                <c:pt idx="0">
                  <c:v>Feriti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Foglio2!$B$3:$D$3</c:f>
              <c:strCache>
                <c:ptCount val="3"/>
                <c:pt idx="0">
                  <c:v>Anno 2016</c:v>
                </c:pt>
                <c:pt idx="1">
                  <c:v>Anno 2017</c:v>
                </c:pt>
                <c:pt idx="2">
                  <c:v>Anno 2018</c:v>
                </c:pt>
              </c:strCache>
            </c:strRef>
          </c:cat>
          <c:val>
            <c:numRef>
              <c:f>Foglio2!$B$6:$D$6</c:f>
              <c:numCache>
                <c:formatCode>General</c:formatCode>
                <c:ptCount val="3"/>
                <c:pt idx="0">
                  <c:v>7756</c:v>
                </c:pt>
                <c:pt idx="1">
                  <c:v>7406</c:v>
                </c:pt>
                <c:pt idx="2">
                  <c:v>7298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66122800"/>
        <c:axId val="666126608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Foglio2!$A$5</c15:sqref>
                        </c15:formulaRef>
                      </c:ext>
                    </c:extLst>
                    <c:strCache>
                      <c:ptCount val="1"/>
                      <c:pt idx="0">
                        <c:v>Morti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Foglio2!$B$3:$D$3</c15:sqref>
                        </c15:formulaRef>
                      </c:ext>
                    </c:extLst>
                    <c:strCache>
                      <c:ptCount val="3"/>
                      <c:pt idx="0">
                        <c:v>Anno 2016</c:v>
                      </c:pt>
                      <c:pt idx="1">
                        <c:v>Anno 2017</c:v>
                      </c:pt>
                      <c:pt idx="2">
                        <c:v>Anno 2018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Foglio2!$B$5:$D$5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96</c:v>
                      </c:pt>
                      <c:pt idx="1">
                        <c:v>100</c:v>
                      </c:pt>
                      <c:pt idx="2">
                        <c:v>87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66612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66126608"/>
        <c:crosses val="autoZero"/>
        <c:auto val="1"/>
        <c:lblAlgn val="ctr"/>
        <c:lblOffset val="100"/>
        <c:noMultiLvlLbl val="0"/>
      </c:catAx>
      <c:valAx>
        <c:axId val="666126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66122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3158" tIns="46579" rIns="93158" bIns="46579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3158" tIns="46579" rIns="93158" bIns="46579" rtlCol="0"/>
          <a:lstStyle>
            <a:lvl1pPr algn="r">
              <a:defRPr sz="1200"/>
            </a:lvl1pPr>
          </a:lstStyle>
          <a:p>
            <a:fld id="{97E234F1-5CD4-4491-B051-D7AA0C744754}" type="datetimeFigureOut">
              <a:rPr lang="it-IT" smtClean="0"/>
              <a:pPr/>
              <a:t>19/09/2019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3158" tIns="46579" rIns="93158" bIns="46579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3158" tIns="46579" rIns="93158" bIns="46579" rtlCol="0" anchor="b"/>
          <a:lstStyle>
            <a:lvl1pPr algn="r">
              <a:defRPr sz="1200"/>
            </a:lvl1pPr>
          </a:lstStyle>
          <a:p>
            <a:fld id="{B8DE55D1-629F-49A4-9FDE-99C53E24F79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3334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3158" tIns="46579" rIns="93158" bIns="46579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3158" tIns="46579" rIns="93158" bIns="46579" rtlCol="0"/>
          <a:lstStyle>
            <a:lvl1pPr algn="r">
              <a:defRPr sz="1200"/>
            </a:lvl1pPr>
          </a:lstStyle>
          <a:p>
            <a:fld id="{03675B2E-259A-455A-90BD-8AAEC99B0A21}" type="datetimeFigureOut">
              <a:rPr lang="it-IT" smtClean="0"/>
              <a:pPr/>
              <a:t>19/09/2019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8" tIns="46579" rIns="93158" bIns="46579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3158" tIns="46579" rIns="93158" bIns="46579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3158" tIns="46579" rIns="93158" bIns="46579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3158" tIns="46579" rIns="93158" bIns="46579" rtlCol="0" anchor="b"/>
          <a:lstStyle>
            <a:lvl1pPr algn="r">
              <a:defRPr sz="1200"/>
            </a:lvl1pPr>
          </a:lstStyle>
          <a:p>
            <a:fld id="{A0CDC2D9-3DBA-4042-BDB9-A8016BB39CB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314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2772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6520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11622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81953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62325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76127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75787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33387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76443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2289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0138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01385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85490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06023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34644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59389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341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8370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8257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4099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8497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2770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1275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6915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33"/>
            <a:ext cx="7772400" cy="1102519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F75CD-D97A-42E3-A261-F6AF80EA1DCD}" type="datetime1">
              <a:rPr lang="it-IT" smtClean="0"/>
              <a:t>19/09/2019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602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A3332-2590-4AB6-A2A4-267ACA49E8F6}" type="datetime1">
              <a:rPr lang="it-IT" smtClean="0"/>
              <a:t>19/09/2019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106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05982"/>
            <a:ext cx="2057400" cy="4388644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8BEB-58C6-41C9-A476-75C9D3D8F8A1}" type="datetime1">
              <a:rPr lang="it-IT" smtClean="0"/>
              <a:t>19/09/2019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79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AF934-1F2E-4757-894E-F700EFA038F3}" type="datetime1">
              <a:rPr lang="it-IT" smtClean="0"/>
              <a:t>19/09/2019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48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8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9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6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96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94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93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92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BF040-A7BC-45C8-B5D2-3669F4F8F866}" type="datetime1">
              <a:rPr lang="it-IT" smtClean="0"/>
              <a:t>19/09/2019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563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1B89-622F-49F4-B6E0-9C1974EC759C}" type="datetime1">
              <a:rPr lang="it-IT" smtClean="0"/>
              <a:t>19/09/2019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360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7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1" indent="0">
              <a:buNone/>
              <a:defRPr sz="2000" b="1"/>
            </a:lvl2pPr>
            <a:lvl3pPr marL="913981" indent="0">
              <a:buNone/>
              <a:defRPr sz="1900" b="1"/>
            </a:lvl3pPr>
            <a:lvl4pPr marL="1370969" indent="0">
              <a:buNone/>
              <a:defRPr sz="1600" b="1"/>
            </a:lvl4pPr>
            <a:lvl5pPr marL="1827964" indent="0">
              <a:buNone/>
              <a:defRPr sz="1600" b="1"/>
            </a:lvl5pPr>
            <a:lvl6pPr marL="2284945" indent="0">
              <a:buNone/>
              <a:defRPr sz="1600" b="1"/>
            </a:lvl6pPr>
            <a:lvl7pPr marL="2741943" indent="0">
              <a:buNone/>
              <a:defRPr sz="1600" b="1"/>
            </a:lvl7pPr>
            <a:lvl8pPr marL="3198933" indent="0">
              <a:buNone/>
              <a:defRPr sz="1600" b="1"/>
            </a:lvl8pPr>
            <a:lvl9pPr marL="3655928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7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1" indent="0">
              <a:buNone/>
              <a:defRPr sz="2000" b="1"/>
            </a:lvl2pPr>
            <a:lvl3pPr marL="913981" indent="0">
              <a:buNone/>
              <a:defRPr sz="1900" b="1"/>
            </a:lvl3pPr>
            <a:lvl4pPr marL="1370969" indent="0">
              <a:buNone/>
              <a:defRPr sz="1600" b="1"/>
            </a:lvl4pPr>
            <a:lvl5pPr marL="1827964" indent="0">
              <a:buNone/>
              <a:defRPr sz="1600" b="1"/>
            </a:lvl5pPr>
            <a:lvl6pPr marL="2284945" indent="0">
              <a:buNone/>
              <a:defRPr sz="1600" b="1"/>
            </a:lvl6pPr>
            <a:lvl7pPr marL="2741943" indent="0">
              <a:buNone/>
              <a:defRPr sz="1600" b="1"/>
            </a:lvl7pPr>
            <a:lvl8pPr marL="3198933" indent="0">
              <a:buNone/>
              <a:defRPr sz="1600" b="1"/>
            </a:lvl8pPr>
            <a:lvl9pPr marL="3655928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1CB0-BD7A-46BE-AA45-931A9647994E}" type="datetime1">
              <a:rPr lang="it-IT" smtClean="0"/>
              <a:t>19/09/2019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153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2310-E375-432E-BF38-809E27DAFF4E}" type="datetime1">
              <a:rPr lang="it-IT" smtClean="0"/>
              <a:t>19/09/2019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950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B2B7B-AE80-4687-80AE-8EA82F4E098D}" type="datetime1">
              <a:rPr lang="it-IT" smtClean="0"/>
              <a:t>19/09/2019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178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13" y="204788"/>
            <a:ext cx="3008312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1" y="20480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13" y="1076328"/>
            <a:ext cx="3008312" cy="3518297"/>
          </a:xfrm>
        </p:spPr>
        <p:txBody>
          <a:bodyPr/>
          <a:lstStyle>
            <a:lvl1pPr marL="0" indent="0">
              <a:buNone/>
              <a:defRPr sz="1500"/>
            </a:lvl1pPr>
            <a:lvl2pPr marL="456981" indent="0">
              <a:buNone/>
              <a:defRPr sz="1200"/>
            </a:lvl2pPr>
            <a:lvl3pPr marL="913981" indent="0">
              <a:buNone/>
              <a:defRPr sz="1100"/>
            </a:lvl3pPr>
            <a:lvl4pPr marL="1370969" indent="0">
              <a:buNone/>
              <a:defRPr sz="900"/>
            </a:lvl4pPr>
            <a:lvl5pPr marL="1827964" indent="0">
              <a:buNone/>
              <a:defRPr sz="900"/>
            </a:lvl5pPr>
            <a:lvl6pPr marL="2284945" indent="0">
              <a:buNone/>
              <a:defRPr sz="900"/>
            </a:lvl6pPr>
            <a:lvl7pPr marL="2741943" indent="0">
              <a:buNone/>
              <a:defRPr sz="900"/>
            </a:lvl7pPr>
            <a:lvl8pPr marL="3198933" indent="0">
              <a:buNone/>
              <a:defRPr sz="900"/>
            </a:lvl8pPr>
            <a:lvl9pPr marL="3655928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53E0-FC4E-4B7F-8057-B77F70D6E236}" type="datetime1">
              <a:rPr lang="it-IT" smtClean="0"/>
              <a:t>19/09/2019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410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9" y="3600453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81" indent="0">
              <a:buNone/>
              <a:defRPr sz="2800"/>
            </a:lvl2pPr>
            <a:lvl3pPr marL="913981" indent="0">
              <a:buNone/>
              <a:defRPr sz="2400"/>
            </a:lvl3pPr>
            <a:lvl4pPr marL="1370969" indent="0">
              <a:buNone/>
              <a:defRPr sz="2000"/>
            </a:lvl4pPr>
            <a:lvl5pPr marL="1827964" indent="0">
              <a:buNone/>
              <a:defRPr sz="2000"/>
            </a:lvl5pPr>
            <a:lvl6pPr marL="2284945" indent="0">
              <a:buNone/>
              <a:defRPr sz="2000"/>
            </a:lvl6pPr>
            <a:lvl7pPr marL="2741943" indent="0">
              <a:buNone/>
              <a:defRPr sz="2000"/>
            </a:lvl7pPr>
            <a:lvl8pPr marL="3198933" indent="0">
              <a:buNone/>
              <a:defRPr sz="2000"/>
            </a:lvl8pPr>
            <a:lvl9pPr marL="3655928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9" y="4025515"/>
            <a:ext cx="5486400" cy="603647"/>
          </a:xfrm>
        </p:spPr>
        <p:txBody>
          <a:bodyPr/>
          <a:lstStyle>
            <a:lvl1pPr marL="0" indent="0">
              <a:buNone/>
              <a:defRPr sz="1500"/>
            </a:lvl1pPr>
            <a:lvl2pPr marL="456981" indent="0">
              <a:buNone/>
              <a:defRPr sz="1200"/>
            </a:lvl2pPr>
            <a:lvl3pPr marL="913981" indent="0">
              <a:buNone/>
              <a:defRPr sz="1100"/>
            </a:lvl3pPr>
            <a:lvl4pPr marL="1370969" indent="0">
              <a:buNone/>
              <a:defRPr sz="900"/>
            </a:lvl4pPr>
            <a:lvl5pPr marL="1827964" indent="0">
              <a:buNone/>
              <a:defRPr sz="900"/>
            </a:lvl5pPr>
            <a:lvl6pPr marL="2284945" indent="0">
              <a:buNone/>
              <a:defRPr sz="900"/>
            </a:lvl6pPr>
            <a:lvl7pPr marL="2741943" indent="0">
              <a:buNone/>
              <a:defRPr sz="900"/>
            </a:lvl7pPr>
            <a:lvl8pPr marL="3198933" indent="0">
              <a:buNone/>
              <a:defRPr sz="900"/>
            </a:lvl8pPr>
            <a:lvl9pPr marL="3655928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BA9-3404-40F9-B634-F63589F63DDE}" type="datetime1">
              <a:rPr lang="it-IT" smtClean="0"/>
              <a:t>19/09/2019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581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96" tIns="45699" rIns="91396" bIns="45699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horz" lIns="91396" tIns="45699" rIns="91396" bIns="45699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</p:spPr>
        <p:txBody>
          <a:bodyPr vert="horz" lIns="91396" tIns="45699" rIns="91396" bIns="4569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178DA-C07C-4612-802D-8780D03DB2F3}" type="datetime1">
              <a:rPr lang="it-IT" smtClean="0"/>
              <a:t>19/09/2019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</p:spPr>
        <p:txBody>
          <a:bodyPr vert="horz" lIns="91396" tIns="45699" rIns="91396" bIns="4569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1" y="4767266"/>
            <a:ext cx="2133600" cy="273844"/>
          </a:xfrm>
          <a:prstGeom prst="rect">
            <a:avLst/>
          </a:prstGeom>
        </p:spPr>
        <p:txBody>
          <a:bodyPr vert="horz" lIns="91396" tIns="45699" rIns="91396" bIns="4569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4395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45698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45" indent="-342745" algn="l" defTabSz="45698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13" indent="-285618" algn="l" defTabSz="456981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72" indent="-228497" algn="l" defTabSz="45698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67" indent="-228497" algn="l" defTabSz="456981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55" indent="-228497" algn="l" defTabSz="456981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55" indent="-228497" algn="l" defTabSz="456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36" indent="-228497" algn="l" defTabSz="456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31" indent="-228497" algn="l" defTabSz="456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19" indent="-228497" algn="l" defTabSz="456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1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81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9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64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45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43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33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28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istat.it/it/archivio/223558" TargetMode="External"/><Relationship Id="rId4" Type="http://schemas.openxmlformats.org/officeDocument/2006/relationships/hyperlink" Target="https://www.istat.it/it/archivio/232366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 txBox="1">
            <a:spLocks/>
          </p:cNvSpPr>
          <p:nvPr/>
        </p:nvSpPr>
        <p:spPr>
          <a:xfrm>
            <a:off x="1162539" y="-1"/>
            <a:ext cx="8049193" cy="447675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026944" y="3412165"/>
            <a:ext cx="7536960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lnSpc>
                <a:spcPts val="3000"/>
              </a:lnSpc>
            </a:pPr>
            <a:r>
              <a:rPr lang="it-IT" sz="3200" b="1" dirty="0" smtClean="0">
                <a:solidFill>
                  <a:srgbClr val="CF1E24"/>
                </a:solidFill>
              </a:rPr>
              <a:t>  L’utenza debole e i costi sociali</a:t>
            </a:r>
          </a:p>
          <a:p>
            <a:pPr fontAlgn="base">
              <a:lnSpc>
                <a:spcPts val="3000"/>
              </a:lnSpc>
            </a:pPr>
            <a:endParaRPr lang="it-IT" sz="2000" b="1" dirty="0" smtClean="0"/>
          </a:p>
        </p:txBody>
      </p:sp>
      <p:pic>
        <p:nvPicPr>
          <p:cNvPr id="12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2539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Connettore 1 12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1162540" y="511675"/>
            <a:ext cx="6296123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400" dirty="0" smtClean="0">
                <a:solidFill>
                  <a:srgbClr val="C00000"/>
                </a:solidFill>
              </a:rPr>
              <a:t>Regione Marche</a:t>
            </a:r>
            <a:endParaRPr lang="it-IT" sz="1400" dirty="0">
              <a:solidFill>
                <a:srgbClr val="C00000"/>
              </a:solidFill>
            </a:endParaRPr>
          </a:p>
          <a:p>
            <a:r>
              <a:rPr lang="it-IT" sz="1200" dirty="0" smtClean="0"/>
              <a:t>Ancona, 19 settembre 2019</a:t>
            </a:r>
            <a:endParaRPr lang="it-IT" sz="1200" dirty="0"/>
          </a:p>
        </p:txBody>
      </p:sp>
      <p:sp>
        <p:nvSpPr>
          <p:cNvPr id="3" name="Rettangolo 2">
            <a:extLst>
              <a:ext uri="{FF2B5EF4-FFF2-40B4-BE49-F238E27FC236}">
                <a16:creationId xmlns="" xmlns:a16="http://schemas.microsoft.com/office/drawing/2014/main" id="{8DCC37D4-405F-234D-9448-9F4FFA1FBB36}"/>
              </a:ext>
            </a:extLst>
          </p:cNvPr>
          <p:cNvSpPr/>
          <p:nvPr/>
        </p:nvSpPr>
        <p:spPr>
          <a:xfrm>
            <a:off x="1162540" y="3821282"/>
            <a:ext cx="4572000" cy="769441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base">
              <a:lnSpc>
                <a:spcPts val="3000"/>
              </a:lnSpc>
            </a:pPr>
            <a:r>
              <a:rPr lang="it-IT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Angela Maria </a:t>
            </a:r>
            <a:r>
              <a:rPr lang="it-IT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Digrandi</a:t>
            </a:r>
            <a:endParaRPr lang="it-IT" sz="14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base">
              <a:lnSpc>
                <a:spcPts val="3000"/>
              </a:lnSpc>
            </a:pPr>
            <a:r>
              <a:rPr lang="it-IT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Dirigente Ufficio Territoriale Marche, Abruzzo e Puglia, RMF </a:t>
            </a:r>
            <a:endParaRPr lang="it-IT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49" name="Picture 1" descr="C:\Users\digrandi\Desktop\Settimana_Mobilità_Banner_Generic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39" y="1095958"/>
            <a:ext cx="7119625" cy="226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4725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392411" y="4690099"/>
            <a:ext cx="252298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rgbClr val="CF1E24"/>
              </a:buClr>
              <a:buSzPct val="90000"/>
              <a:defRPr/>
            </a:pPr>
            <a:r>
              <a:rPr lang="it-IT" sz="1000" b="1" dirty="0" smtClean="0">
                <a:solidFill>
                  <a:srgbClr val="CF1E24"/>
                </a:solidFill>
              </a:rPr>
              <a:t>L’utenza </a:t>
            </a:r>
            <a:r>
              <a:rPr lang="it-IT" sz="1000" b="1" dirty="0">
                <a:solidFill>
                  <a:srgbClr val="CF1E24"/>
                </a:solidFill>
              </a:rPr>
              <a:t>debole e i costi sociali</a:t>
            </a:r>
          </a:p>
          <a:p>
            <a:pPr>
              <a:buClr>
                <a:srgbClr val="CF1E24"/>
              </a:buClr>
              <a:buSzPct val="90000"/>
              <a:defRPr/>
            </a:pPr>
            <a:r>
              <a:rPr lang="it-IT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Angela Maria </a:t>
            </a:r>
            <a:r>
              <a:rPr lang="it-IT" altLang="it-IT" sz="1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Digrandi</a:t>
            </a:r>
            <a:r>
              <a:rPr lang="it-IT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RMF</a:t>
            </a:r>
            <a:endParaRPr lang="it-IT" altLang="it-IT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CF1E24"/>
              </a:buClr>
              <a:buSzPct val="90000"/>
              <a:defRPr/>
            </a:pP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Ancona 19 settembre 2019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0"/>
            <a:ext cx="8049193" cy="447676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06685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 smtClean="0">
                <a:solidFill>
                  <a:schemeClr val="bg1"/>
                </a:solidFill>
                <a:latin typeface="+mj-lt"/>
              </a:rPr>
              <a:t>Opportunità della collaborazione </a:t>
            </a:r>
            <a:r>
              <a:rPr lang="it-IT" altLang="it-IT" sz="2000" b="1" dirty="0" err="1" smtClean="0">
                <a:solidFill>
                  <a:schemeClr val="bg1"/>
                </a:solidFill>
                <a:latin typeface="+mj-lt"/>
              </a:rPr>
              <a:t>interistituzionale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9" name="Immagine 2">
            <a:extLst>
              <a:ext uri="{FF2B5EF4-FFF2-40B4-BE49-F238E27FC236}">
                <a16:creationId xmlns="" xmlns:a16="http://schemas.microsoft.com/office/drawing/2014/main" id="{4C245832-8BD5-4244-BCE3-1C08CC03B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2539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92" y="749561"/>
            <a:ext cx="2653250" cy="374941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545" y="749561"/>
            <a:ext cx="2626378" cy="3711439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26572" y="426396"/>
            <a:ext cx="8268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dirty="0" smtClean="0"/>
              <a:t>Marche: indici di mortalità stradale  nelle aree Polo Urbano e Cintura.</a:t>
            </a:r>
          </a:p>
          <a:p>
            <a:pPr algn="ctr"/>
            <a:r>
              <a:rPr lang="it-IT" sz="1800" dirty="0" smtClean="0"/>
              <a:t> Anno 2018 - dati provvisori 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42368396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392411" y="4690099"/>
            <a:ext cx="252298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rgbClr val="CF1E24"/>
              </a:buClr>
              <a:buSzPct val="90000"/>
              <a:defRPr/>
            </a:pPr>
            <a:r>
              <a:rPr lang="it-IT" sz="1000" b="1" dirty="0" smtClean="0">
                <a:solidFill>
                  <a:srgbClr val="CF1E24"/>
                </a:solidFill>
              </a:rPr>
              <a:t>L’utenza </a:t>
            </a:r>
            <a:r>
              <a:rPr lang="it-IT" sz="1000" b="1" dirty="0">
                <a:solidFill>
                  <a:srgbClr val="CF1E24"/>
                </a:solidFill>
              </a:rPr>
              <a:t>debole e i costi sociali</a:t>
            </a:r>
          </a:p>
          <a:p>
            <a:pPr>
              <a:buClr>
                <a:srgbClr val="CF1E24"/>
              </a:buClr>
              <a:buSzPct val="90000"/>
              <a:defRPr/>
            </a:pPr>
            <a:r>
              <a:rPr lang="it-IT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Angela Maria </a:t>
            </a:r>
            <a:r>
              <a:rPr lang="it-IT" altLang="it-IT" sz="1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Digrandi</a:t>
            </a:r>
            <a:r>
              <a:rPr lang="it-IT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RMF</a:t>
            </a:r>
            <a:endParaRPr lang="it-IT" altLang="it-IT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CF1E24"/>
              </a:buClr>
              <a:buSzPct val="90000"/>
              <a:defRPr/>
            </a:pP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Ancona 19 settembre 2019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0"/>
            <a:ext cx="8049193" cy="447676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06685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2000" b="1" dirty="0">
                <a:solidFill>
                  <a:schemeClr val="bg1"/>
                </a:solidFill>
              </a:rPr>
              <a:t>Analisi dell’incidentalità nelle Marche</a:t>
            </a:r>
          </a:p>
        </p:txBody>
      </p:sp>
      <p:pic>
        <p:nvPicPr>
          <p:cNvPr id="9" name="Immagine 2">
            <a:extLst>
              <a:ext uri="{FF2B5EF4-FFF2-40B4-BE49-F238E27FC236}">
                <a16:creationId xmlns="" xmlns:a16="http://schemas.microsoft.com/office/drawing/2014/main" id="{4C245832-8BD5-4244-BCE3-1C08CC03B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2539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26572" y="426396"/>
            <a:ext cx="8268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dirty="0" smtClean="0"/>
              <a:t>Marche: indice di lesività stradale  nelle aree Interne.</a:t>
            </a:r>
          </a:p>
          <a:p>
            <a:pPr algn="ctr"/>
            <a:r>
              <a:rPr lang="it-IT" sz="1800" dirty="0" smtClean="0"/>
              <a:t> Anno 2018 - dati provvisori </a:t>
            </a:r>
            <a:endParaRPr lang="it-IT" sz="1800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61" y="995279"/>
            <a:ext cx="2503527" cy="3537834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504" y="1020651"/>
            <a:ext cx="2485572" cy="351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1985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150938" y="641024"/>
            <a:ext cx="761206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Analisi sulla riduzione dell’incidentalità nel lungo periodo. Regioni ordinate per numerosità decrescente dei feriti</a:t>
            </a:r>
            <a:endParaRPr lang="it-IT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12</a:t>
            </a:fld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392411" y="4690099"/>
            <a:ext cx="252298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rgbClr val="CF1E24"/>
              </a:buClr>
              <a:buSzPct val="90000"/>
              <a:defRPr/>
            </a:pPr>
            <a:r>
              <a:rPr lang="it-IT" sz="1000" b="1" dirty="0" smtClean="0">
                <a:solidFill>
                  <a:srgbClr val="CF1E24"/>
                </a:solidFill>
              </a:rPr>
              <a:t>L’utenza </a:t>
            </a:r>
            <a:r>
              <a:rPr lang="it-IT" sz="1000" b="1" dirty="0">
                <a:solidFill>
                  <a:srgbClr val="CF1E24"/>
                </a:solidFill>
              </a:rPr>
              <a:t>debole e i costi sociali</a:t>
            </a:r>
          </a:p>
          <a:p>
            <a:pPr>
              <a:buClr>
                <a:srgbClr val="CF1E24"/>
              </a:buClr>
              <a:buSzPct val="90000"/>
              <a:defRPr/>
            </a:pPr>
            <a:r>
              <a:rPr lang="it-IT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Angela Maria </a:t>
            </a:r>
            <a:r>
              <a:rPr lang="it-IT" altLang="it-IT" sz="1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Digrandi</a:t>
            </a:r>
            <a:r>
              <a:rPr lang="it-IT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RMF</a:t>
            </a:r>
            <a:endParaRPr lang="it-IT" altLang="it-IT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CF1E24"/>
              </a:buClr>
              <a:buSzPct val="90000"/>
              <a:defRPr/>
            </a:pP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Ancona 19 settembre 2019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0"/>
            <a:ext cx="8049193" cy="447676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06685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2000" b="1" dirty="0">
                <a:solidFill>
                  <a:schemeClr val="bg1"/>
                </a:solidFill>
              </a:rPr>
              <a:t>Analisi dell’incidentalità nelle Marche</a:t>
            </a:r>
          </a:p>
        </p:txBody>
      </p:sp>
      <p:pic>
        <p:nvPicPr>
          <p:cNvPr id="9" name="Immagine 2">
            <a:extLst>
              <a:ext uri="{FF2B5EF4-FFF2-40B4-BE49-F238E27FC236}">
                <a16:creationId xmlns="" xmlns:a16="http://schemas.microsoft.com/office/drawing/2014/main" id="{4C245832-8BD5-4244-BCE3-1C08CC03B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2539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699027"/>
              </p:ext>
            </p:extLst>
          </p:nvPr>
        </p:nvGraphicFramePr>
        <p:xfrm>
          <a:off x="335751" y="1195022"/>
          <a:ext cx="8351052" cy="3321466"/>
        </p:xfrm>
        <a:graphic>
          <a:graphicData uri="http://schemas.openxmlformats.org/drawingml/2006/table">
            <a:tbl>
              <a:tblPr/>
              <a:tblGrid>
                <a:gridCol w="859428"/>
                <a:gridCol w="624302"/>
                <a:gridCol w="624302"/>
                <a:gridCol w="624302"/>
                <a:gridCol w="624302"/>
                <a:gridCol w="624302"/>
                <a:gridCol w="624302"/>
                <a:gridCol w="624302"/>
                <a:gridCol w="624302"/>
                <a:gridCol w="624302"/>
                <a:gridCol w="624302"/>
                <a:gridCol w="624302"/>
                <a:gridCol w="624302"/>
              </a:tblGrid>
              <a:tr h="239971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1" i="1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Anno 2016 (dati definitivi)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909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1" i="1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320"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Feriti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Morti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8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93601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DescrizioneRegione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Altri_Utenti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Ciclomotore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Motocicli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Pedone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Bicicletta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Altri_Utenti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Ciclomotore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Motocicli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Pedone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Bicicletta</a:t>
                      </a:r>
                      <a:r>
                        <a:rPr lang="it-IT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909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Lombardia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27,195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2,097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7,760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4,162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4,221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45,435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434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909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Lazio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16,886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702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6,992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2,661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523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27,764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909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Emilia-Romagna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14,786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1,132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2,932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1,627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3,117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23,594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909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Toscana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11,884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1,880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4,376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2,156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1,726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22,022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909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Veneto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11,878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997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2,659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1,227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2,381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19,142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909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Puglia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12,763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624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1,659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1,079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499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16,624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909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Sicilia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10,438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1,111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3,518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1,085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449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16,601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909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Piemonte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11,313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1,585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1,565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1,009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15,792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909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Campania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9,663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569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3,196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1,180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14,906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909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Liguria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3,744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619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4,394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1,301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10,375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320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Marche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5,036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452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879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604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7,406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909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Sardegna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3,817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567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551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5,192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909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Calabria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4,006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4,868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909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Friuli-Venezia Giulia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2,822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795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4,630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909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Abruzzo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3,493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449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4,584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909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Trentino-Alto Adige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2,462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721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483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4,212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909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Umbria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2,381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3,337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909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Basilicata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1,214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1,519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909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Molise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659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786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909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Valle d'Aosta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7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18655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050926" y="560579"/>
            <a:ext cx="761206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</a:t>
            </a:r>
            <a:r>
              <a:rPr lang="it-IT" alt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ndicatori di lesività per comune</a:t>
            </a: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13</a:t>
            </a:fld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7171995" y="4690099"/>
            <a:ext cx="174340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rgbClr val="CF1E24"/>
              </a:buClr>
              <a:buSzPct val="90000"/>
              <a:defRPr/>
            </a:pPr>
            <a:r>
              <a:rPr lang="it-IT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Angela </a:t>
            </a:r>
            <a:r>
              <a:rPr lang="it-IT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Maria </a:t>
            </a:r>
            <a:r>
              <a:rPr lang="it-IT" altLang="it-IT" sz="1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Digrandi</a:t>
            </a:r>
            <a:r>
              <a:rPr lang="it-IT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RMF</a:t>
            </a:r>
          </a:p>
          <a:p>
            <a:pPr>
              <a:buClr>
                <a:srgbClr val="CF1E24"/>
              </a:buClr>
              <a:buSzPct val="90000"/>
              <a:defRPr/>
            </a:pP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Ancona 19 settembre </a:t>
            </a: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2019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0"/>
            <a:ext cx="8049193" cy="447676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06685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2000" b="1" dirty="0">
                <a:solidFill>
                  <a:schemeClr val="bg1"/>
                </a:solidFill>
              </a:rPr>
              <a:t>Analisi dell’incidentalità nelle Marche</a:t>
            </a:r>
          </a:p>
        </p:txBody>
      </p:sp>
      <p:pic>
        <p:nvPicPr>
          <p:cNvPr id="9" name="Immagine 2">
            <a:extLst>
              <a:ext uri="{FF2B5EF4-FFF2-40B4-BE49-F238E27FC236}">
                <a16:creationId xmlns="" xmlns:a16="http://schemas.microsoft.com/office/drawing/2014/main" id="{4C245832-8BD5-4244-BCE3-1C08CC03B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2539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Gra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8284439"/>
              </p:ext>
            </p:extLst>
          </p:nvPr>
        </p:nvGraphicFramePr>
        <p:xfrm>
          <a:off x="626533" y="513795"/>
          <a:ext cx="8686800" cy="5162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800773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050926" y="808711"/>
            <a:ext cx="761206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	La riduzione dell’ incidentalità nel breve periodo . Anni 2016-2018  </a:t>
            </a: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14</a:t>
            </a:fld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7171995" y="4690099"/>
            <a:ext cx="174340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rgbClr val="CF1E24"/>
              </a:buClr>
              <a:buSzPct val="90000"/>
              <a:defRPr/>
            </a:pPr>
            <a:r>
              <a:rPr lang="it-IT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Angela </a:t>
            </a:r>
            <a:r>
              <a:rPr lang="it-IT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Maria </a:t>
            </a:r>
            <a:r>
              <a:rPr lang="it-IT" altLang="it-IT" sz="1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Digrandi</a:t>
            </a:r>
            <a:r>
              <a:rPr lang="it-IT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RMF</a:t>
            </a:r>
          </a:p>
          <a:p>
            <a:pPr>
              <a:buClr>
                <a:srgbClr val="CF1E24"/>
              </a:buClr>
              <a:buSzPct val="90000"/>
              <a:defRPr/>
            </a:pP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Ancona 19 settembre </a:t>
            </a: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2019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747673" y="106685"/>
            <a:ext cx="8049193" cy="447676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06685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2000" b="1" dirty="0">
                <a:solidFill>
                  <a:schemeClr val="bg1"/>
                </a:solidFill>
              </a:rPr>
              <a:t>Analisi dell’incidentalità nelle Marche</a:t>
            </a:r>
          </a:p>
        </p:txBody>
      </p:sp>
      <p:pic>
        <p:nvPicPr>
          <p:cNvPr id="9" name="Immagine 2">
            <a:extLst>
              <a:ext uri="{FF2B5EF4-FFF2-40B4-BE49-F238E27FC236}">
                <a16:creationId xmlns="" xmlns:a16="http://schemas.microsoft.com/office/drawing/2014/main" id="{4C245832-8BD5-4244-BCE3-1C08CC03B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2539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1489075" y="1999351"/>
            <a:ext cx="620905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	</a:t>
            </a:r>
            <a:r>
              <a:rPr lang="it-IT" dirty="0" smtClean="0"/>
              <a:t>                Anno </a:t>
            </a:r>
            <a:r>
              <a:rPr lang="it-IT" dirty="0"/>
              <a:t>2016	</a:t>
            </a:r>
            <a:r>
              <a:rPr lang="it-IT" dirty="0" smtClean="0"/>
              <a:t>  Anno </a:t>
            </a:r>
            <a:r>
              <a:rPr lang="it-IT" dirty="0"/>
              <a:t>2017	</a:t>
            </a:r>
            <a:r>
              <a:rPr lang="it-IT" dirty="0" smtClean="0"/>
              <a:t>   Anno </a:t>
            </a:r>
            <a:r>
              <a:rPr lang="it-IT" dirty="0"/>
              <a:t>2018</a:t>
            </a:r>
          </a:p>
          <a:p>
            <a:r>
              <a:rPr lang="it-IT" dirty="0"/>
              <a:t>Incidenti	</a:t>
            </a:r>
            <a:r>
              <a:rPr lang="it-IT" dirty="0" smtClean="0"/>
              <a:t>               5.484</a:t>
            </a:r>
            <a:r>
              <a:rPr lang="it-IT" dirty="0"/>
              <a:t>	</a:t>
            </a:r>
            <a:r>
              <a:rPr lang="it-IT" dirty="0" smtClean="0"/>
              <a:t>                    5.185</a:t>
            </a:r>
            <a:r>
              <a:rPr lang="it-IT" dirty="0"/>
              <a:t>	</a:t>
            </a:r>
            <a:r>
              <a:rPr lang="it-IT" dirty="0" smtClean="0"/>
              <a:t>            5.216</a:t>
            </a:r>
            <a:endParaRPr lang="it-IT" dirty="0"/>
          </a:p>
          <a:p>
            <a:r>
              <a:rPr lang="it-IT" dirty="0"/>
              <a:t>Morti	</a:t>
            </a:r>
            <a:r>
              <a:rPr lang="it-IT" dirty="0" smtClean="0"/>
              <a:t>                    96                 </a:t>
            </a:r>
            <a:r>
              <a:rPr lang="it-IT" dirty="0"/>
              <a:t>	</a:t>
            </a:r>
            <a:r>
              <a:rPr lang="it-IT" dirty="0" smtClean="0"/>
              <a:t>     100</a:t>
            </a:r>
            <a:r>
              <a:rPr lang="it-IT" dirty="0"/>
              <a:t>	</a:t>
            </a:r>
            <a:r>
              <a:rPr lang="it-IT" dirty="0" smtClean="0"/>
              <a:t>                 87</a:t>
            </a:r>
            <a:endParaRPr lang="it-IT" dirty="0"/>
          </a:p>
          <a:p>
            <a:r>
              <a:rPr lang="it-IT" dirty="0"/>
              <a:t>Feriti	</a:t>
            </a:r>
            <a:r>
              <a:rPr lang="it-IT" dirty="0" smtClean="0"/>
              <a:t>                7.756</a:t>
            </a:r>
            <a:r>
              <a:rPr lang="it-IT" dirty="0"/>
              <a:t>	</a:t>
            </a:r>
            <a:r>
              <a:rPr lang="it-IT" dirty="0" smtClean="0"/>
              <a:t>            7.406</a:t>
            </a:r>
            <a:r>
              <a:rPr lang="it-IT" dirty="0"/>
              <a:t>	</a:t>
            </a:r>
            <a:r>
              <a:rPr lang="it-IT" dirty="0" smtClean="0"/>
              <a:t>             7.298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045273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150938" y="641024"/>
            <a:ext cx="761206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Analisi sulla riduzione dell’incidentalità nel lungo periodo. </a:t>
            </a:r>
            <a:endParaRPr lang="it-IT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15</a:t>
            </a:fld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392411" y="4690099"/>
            <a:ext cx="252298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rgbClr val="CF1E24"/>
              </a:buClr>
              <a:buSzPct val="90000"/>
              <a:defRPr/>
            </a:pPr>
            <a:r>
              <a:rPr lang="it-IT" sz="1000" b="1" dirty="0" smtClean="0">
                <a:solidFill>
                  <a:srgbClr val="CF1E24"/>
                </a:solidFill>
              </a:rPr>
              <a:t>L’utenza </a:t>
            </a:r>
            <a:r>
              <a:rPr lang="it-IT" sz="1000" b="1" dirty="0">
                <a:solidFill>
                  <a:srgbClr val="CF1E24"/>
                </a:solidFill>
              </a:rPr>
              <a:t>debole e i costi sociali</a:t>
            </a:r>
          </a:p>
          <a:p>
            <a:pPr>
              <a:buClr>
                <a:srgbClr val="CF1E24"/>
              </a:buClr>
              <a:buSzPct val="90000"/>
              <a:defRPr/>
            </a:pPr>
            <a:r>
              <a:rPr lang="it-IT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Angela Maria </a:t>
            </a:r>
            <a:r>
              <a:rPr lang="it-IT" altLang="it-IT" sz="1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Digrandi</a:t>
            </a:r>
            <a:r>
              <a:rPr lang="it-IT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RMF</a:t>
            </a:r>
            <a:endParaRPr lang="it-IT" altLang="it-IT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CF1E24"/>
              </a:buClr>
              <a:buSzPct val="90000"/>
              <a:defRPr/>
            </a:pP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Ancona 19 settembre 2019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0"/>
            <a:ext cx="8049193" cy="447676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06685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2000" b="1" dirty="0">
                <a:solidFill>
                  <a:schemeClr val="bg1"/>
                </a:solidFill>
              </a:rPr>
              <a:t>Analisi dell’incidentalità nelle Marche</a:t>
            </a:r>
          </a:p>
        </p:txBody>
      </p:sp>
      <p:pic>
        <p:nvPicPr>
          <p:cNvPr id="9" name="Immagine 2">
            <a:extLst>
              <a:ext uri="{FF2B5EF4-FFF2-40B4-BE49-F238E27FC236}">
                <a16:creationId xmlns="" xmlns:a16="http://schemas.microsoft.com/office/drawing/2014/main" id="{4C245832-8BD5-4244-BCE3-1C08CC03B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2539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8718028"/>
              </p:ext>
            </p:extLst>
          </p:nvPr>
        </p:nvGraphicFramePr>
        <p:xfrm>
          <a:off x="1820410" y="1111371"/>
          <a:ext cx="4637539" cy="3079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6592888" y="1928120"/>
            <a:ext cx="127951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Morti</a:t>
            </a:r>
          </a:p>
          <a:p>
            <a:r>
              <a:rPr lang="it-IT" dirty="0" smtClean="0"/>
              <a:t>2016=  100</a:t>
            </a:r>
          </a:p>
          <a:p>
            <a:r>
              <a:rPr lang="it-IT" dirty="0" smtClean="0"/>
              <a:t>2017=    96</a:t>
            </a:r>
          </a:p>
          <a:p>
            <a:r>
              <a:rPr lang="it-IT" dirty="0" smtClean="0"/>
              <a:t>2018 =   87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595767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779588" y="700757"/>
            <a:ext cx="761206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r>
              <a:rPr 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uovi stili e di mobilità e riduzione dell’incidentalità nel lungo periodo</a:t>
            </a: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16</a:t>
            </a:fld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392411" y="4690099"/>
            <a:ext cx="252298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rgbClr val="CF1E24"/>
              </a:buClr>
              <a:buSzPct val="90000"/>
              <a:defRPr/>
            </a:pPr>
            <a:r>
              <a:rPr lang="it-IT" sz="1000" b="1" dirty="0" smtClean="0">
                <a:solidFill>
                  <a:srgbClr val="CF1E24"/>
                </a:solidFill>
              </a:rPr>
              <a:t>L’utenza </a:t>
            </a:r>
            <a:r>
              <a:rPr lang="it-IT" sz="1000" b="1" dirty="0">
                <a:solidFill>
                  <a:srgbClr val="CF1E24"/>
                </a:solidFill>
              </a:rPr>
              <a:t>debole e i costi sociali</a:t>
            </a:r>
          </a:p>
          <a:p>
            <a:pPr>
              <a:buClr>
                <a:srgbClr val="CF1E24"/>
              </a:buClr>
              <a:buSzPct val="90000"/>
              <a:defRPr/>
            </a:pPr>
            <a:r>
              <a:rPr lang="it-IT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Angela Maria </a:t>
            </a:r>
            <a:r>
              <a:rPr lang="it-IT" altLang="it-IT" sz="1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Digrandi</a:t>
            </a:r>
            <a:r>
              <a:rPr lang="it-IT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RMF</a:t>
            </a:r>
            <a:endParaRPr lang="it-IT" altLang="it-IT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CF1E24"/>
              </a:buClr>
              <a:buSzPct val="90000"/>
              <a:defRPr/>
            </a:pP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Ancona 19 settembre 2019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0"/>
            <a:ext cx="8049193" cy="447676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06685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 smtClean="0">
                <a:solidFill>
                  <a:schemeClr val="bg1"/>
                </a:solidFill>
                <a:latin typeface="+mj-lt"/>
              </a:rPr>
              <a:t>Opportunità della mobilità sostenibile 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9" name="Immagine 2">
            <a:extLst>
              <a:ext uri="{FF2B5EF4-FFF2-40B4-BE49-F238E27FC236}">
                <a16:creationId xmlns="" xmlns:a16="http://schemas.microsoft.com/office/drawing/2014/main" id="{4C245832-8BD5-4244-BCE3-1C08CC03B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2539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1JQ6Zlgerq8JXfGU91ngF874RO6wpYzMe1uCskEyi1Vis5nm0l1dxyQy2nzvpJqB8-5z-g=s20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52" y="1181540"/>
            <a:ext cx="3854294" cy="289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www.touringclub.it/sites/default/files/styles/gallery_full/public/immagini_georiferite/20._lungomare_di_pesaro.jpg?itok=SuRGLB1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652" y="1181540"/>
            <a:ext cx="5040681" cy="284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2022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162540" y="676605"/>
            <a:ext cx="761206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Riduzione dell’incidentalità nel medio periodo. Confronto anni 2016-2018 </a:t>
            </a:r>
            <a:r>
              <a:rPr lang="it-IT" sz="1600" i="1" dirty="0" smtClean="0">
                <a:solidFill>
                  <a:srgbClr val="C00000"/>
                </a:solidFill>
              </a:rPr>
              <a:t>work in progress</a:t>
            </a:r>
            <a:endParaRPr lang="it-IT" sz="1600" i="1" dirty="0">
              <a:solidFill>
                <a:srgbClr val="C00000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17</a:t>
            </a:fld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392411" y="4690099"/>
            <a:ext cx="252298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rgbClr val="CF1E24"/>
              </a:buClr>
              <a:buSzPct val="90000"/>
              <a:defRPr/>
            </a:pPr>
            <a:r>
              <a:rPr lang="it-IT" sz="1000" b="1" dirty="0" smtClean="0">
                <a:solidFill>
                  <a:srgbClr val="CF1E24"/>
                </a:solidFill>
              </a:rPr>
              <a:t>L’utenza </a:t>
            </a:r>
            <a:r>
              <a:rPr lang="it-IT" sz="1000" b="1" dirty="0">
                <a:solidFill>
                  <a:srgbClr val="CF1E24"/>
                </a:solidFill>
              </a:rPr>
              <a:t>debole e i costi sociali</a:t>
            </a:r>
          </a:p>
          <a:p>
            <a:pPr>
              <a:buClr>
                <a:srgbClr val="CF1E24"/>
              </a:buClr>
              <a:buSzPct val="90000"/>
              <a:defRPr/>
            </a:pPr>
            <a:r>
              <a:rPr lang="it-IT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Angela Maria </a:t>
            </a:r>
            <a:r>
              <a:rPr lang="it-IT" altLang="it-IT" sz="1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Digrandi</a:t>
            </a:r>
            <a:r>
              <a:rPr lang="it-IT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RMF</a:t>
            </a:r>
            <a:endParaRPr lang="it-IT" altLang="it-IT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CF1E24"/>
              </a:buClr>
              <a:buSzPct val="90000"/>
              <a:defRPr/>
            </a:pP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Ancona 19 settembre 2019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0"/>
            <a:ext cx="8049193" cy="447676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06685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 smtClean="0">
                <a:solidFill>
                  <a:schemeClr val="bg1"/>
                </a:solidFill>
                <a:latin typeface="+mj-lt"/>
              </a:rPr>
              <a:t>Opportunità della mobilità sostenibile 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9" name="Immagine 2">
            <a:extLst>
              <a:ext uri="{FF2B5EF4-FFF2-40B4-BE49-F238E27FC236}">
                <a16:creationId xmlns="" xmlns:a16="http://schemas.microsoft.com/office/drawing/2014/main" id="{4C245832-8BD5-4244-BCE3-1C08CC03B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2539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46454"/>
              </p:ext>
            </p:extLst>
          </p:nvPr>
        </p:nvGraphicFramePr>
        <p:xfrm>
          <a:off x="544995" y="924874"/>
          <a:ext cx="8229606" cy="3722327"/>
        </p:xfrm>
        <a:graphic>
          <a:graphicData uri="http://schemas.openxmlformats.org/drawingml/2006/table">
            <a:tbl>
              <a:tblPr/>
              <a:tblGrid>
                <a:gridCol w="846930"/>
                <a:gridCol w="615223"/>
                <a:gridCol w="615223"/>
                <a:gridCol w="615223"/>
                <a:gridCol w="615223"/>
                <a:gridCol w="615223"/>
                <a:gridCol w="615223"/>
                <a:gridCol w="615223"/>
                <a:gridCol w="615223"/>
                <a:gridCol w="615223"/>
                <a:gridCol w="615223"/>
                <a:gridCol w="615223"/>
                <a:gridCol w="615223"/>
              </a:tblGrid>
              <a:tr h="214928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Anno 2018 (dati provvisori luglio 2018)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313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1" i="1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854"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Feriti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Morti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8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56748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DescrizioneRegione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Altri_Utenti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Ciclomotore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Motocicli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Pedone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Bicicletta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Altri_Utenti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Ciclomotore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Motocicli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Pedone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Bicicletta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854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Lombardia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854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Lazio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854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Emilia-Romagna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854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Toscana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854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Veneto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854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Sicilia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854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Puglia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854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Piemonte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854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Campania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854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Liguria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668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Marche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4.776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1.029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556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7.298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854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Sardegna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854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Calabria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854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Abruzzo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854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Friuli-Venezia Giulia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854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Trentino-Alto Adige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316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Umbria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854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Basilicata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854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Molise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854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Valle d'Aosta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854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ITALIA</a:t>
                      </a: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5" marR="3995" marT="3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45399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150938" y="538233"/>
            <a:ext cx="761206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Insufficiente riduzione dell’incidentalità sulle biciclette nel medio  periodo</a:t>
            </a: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18</a:t>
            </a:fld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392411" y="4690099"/>
            <a:ext cx="252298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rgbClr val="CF1E24"/>
              </a:buClr>
              <a:buSzPct val="90000"/>
              <a:defRPr/>
            </a:pPr>
            <a:r>
              <a:rPr lang="it-IT" sz="1000" b="1" dirty="0" smtClean="0">
                <a:solidFill>
                  <a:srgbClr val="CF1E24"/>
                </a:solidFill>
              </a:rPr>
              <a:t>L’utenza </a:t>
            </a:r>
            <a:r>
              <a:rPr lang="it-IT" sz="1000" b="1" dirty="0">
                <a:solidFill>
                  <a:srgbClr val="CF1E24"/>
                </a:solidFill>
              </a:rPr>
              <a:t>debole e i costi sociali</a:t>
            </a:r>
          </a:p>
          <a:p>
            <a:pPr>
              <a:buClr>
                <a:srgbClr val="CF1E24"/>
              </a:buClr>
              <a:buSzPct val="90000"/>
              <a:defRPr/>
            </a:pPr>
            <a:r>
              <a:rPr lang="it-IT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Angela Maria </a:t>
            </a:r>
            <a:r>
              <a:rPr lang="it-IT" altLang="it-IT" sz="1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Digrandi</a:t>
            </a:r>
            <a:r>
              <a:rPr lang="it-IT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RMF</a:t>
            </a:r>
            <a:endParaRPr lang="it-IT" altLang="it-IT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CF1E24"/>
              </a:buClr>
              <a:buSzPct val="90000"/>
              <a:defRPr/>
            </a:pP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Ancona 19 settembre 2019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0"/>
            <a:ext cx="8049193" cy="447676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06685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 smtClean="0">
                <a:solidFill>
                  <a:schemeClr val="bg1"/>
                </a:solidFill>
                <a:latin typeface="+mj-lt"/>
              </a:rPr>
              <a:t>Opportunità e Rischi della mobilità sostenibile 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9" name="Immagine 2">
            <a:extLst>
              <a:ext uri="{FF2B5EF4-FFF2-40B4-BE49-F238E27FC236}">
                <a16:creationId xmlns="" xmlns:a16="http://schemas.microsoft.com/office/drawing/2014/main" id="{4C245832-8BD5-4244-BCE3-1C08CC03B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2539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sellaDiTesto 14"/>
          <p:cNvSpPr txBox="1"/>
          <p:nvPr/>
        </p:nvSpPr>
        <p:spPr>
          <a:xfrm>
            <a:off x="1304926" y="1375086"/>
            <a:ext cx="2988468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Anno </a:t>
            </a:r>
            <a:r>
              <a:rPr lang="it-IT" dirty="0" smtClean="0"/>
              <a:t>2018   (dati </a:t>
            </a:r>
            <a:r>
              <a:rPr lang="it-IT" dirty="0" err="1" smtClean="0"/>
              <a:t>provv</a:t>
            </a:r>
            <a:r>
              <a:rPr lang="it-IT" dirty="0" smtClean="0"/>
              <a:t>.)</a:t>
            </a:r>
            <a:endParaRPr lang="it-IT" dirty="0" smtClean="0"/>
          </a:p>
          <a:p>
            <a:r>
              <a:rPr lang="it-IT" dirty="0" smtClean="0"/>
              <a:t>500 </a:t>
            </a:r>
            <a:r>
              <a:rPr lang="it-IT" dirty="0" smtClean="0"/>
              <a:t>feriti</a:t>
            </a:r>
            <a:endParaRPr lang="it-IT" dirty="0"/>
          </a:p>
          <a:p>
            <a:endParaRPr lang="it-IT" dirty="0" smtClean="0"/>
          </a:p>
          <a:p>
            <a:r>
              <a:rPr lang="it-IT" dirty="0" smtClean="0"/>
              <a:t>Anno 2016 </a:t>
            </a:r>
          </a:p>
          <a:p>
            <a:r>
              <a:rPr lang="it-IT" dirty="0" smtClean="0"/>
              <a:t>435 feriti</a:t>
            </a:r>
          </a:p>
          <a:p>
            <a:endParaRPr lang="it-IT" dirty="0" smtClean="0"/>
          </a:p>
          <a:p>
            <a:r>
              <a:rPr lang="it-IT" dirty="0" smtClean="0"/>
              <a:t>Anno 2013</a:t>
            </a:r>
          </a:p>
          <a:p>
            <a:r>
              <a:rPr lang="it-IT" dirty="0" smtClean="0"/>
              <a:t>508 feriti</a:t>
            </a:r>
          </a:p>
          <a:p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472113" y="847338"/>
            <a:ext cx="239315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MARCHE</a:t>
            </a:r>
            <a:endParaRPr lang="it-IT" dirty="0"/>
          </a:p>
        </p:txBody>
      </p:sp>
      <p:pic>
        <p:nvPicPr>
          <p:cNvPr id="1026" name="Picture 2" descr="Risultati immagini per immagini di feriti con le biciclette march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759" y="1375086"/>
            <a:ext cx="4216640" cy="280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0377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163028" y="560579"/>
            <a:ext cx="761206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</a:t>
            </a:r>
            <a:r>
              <a:rPr lang="it-IT" alt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ndicatori di lesività per 1.000 feriti . Anno 2018 dati provvisori</a:t>
            </a: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19</a:t>
            </a:fld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7171995" y="4690099"/>
            <a:ext cx="174340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rgbClr val="CF1E24"/>
              </a:buClr>
              <a:buSzPct val="90000"/>
              <a:defRPr/>
            </a:pPr>
            <a:r>
              <a:rPr lang="it-IT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Angela </a:t>
            </a:r>
            <a:r>
              <a:rPr lang="it-IT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Maria </a:t>
            </a:r>
            <a:r>
              <a:rPr lang="it-IT" altLang="it-IT" sz="1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Digrandi</a:t>
            </a:r>
            <a:r>
              <a:rPr lang="it-IT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RMF</a:t>
            </a:r>
          </a:p>
          <a:p>
            <a:pPr>
              <a:buClr>
                <a:srgbClr val="CF1E24"/>
              </a:buClr>
              <a:buSzPct val="90000"/>
              <a:defRPr/>
            </a:pP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Ancona 19 settembre </a:t>
            </a: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2019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0"/>
            <a:ext cx="8049193" cy="447676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06685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2000" b="1" dirty="0" smtClean="0">
                <a:solidFill>
                  <a:schemeClr val="bg1"/>
                </a:solidFill>
              </a:rPr>
              <a:t> Criticità della mobilità sostenibile 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9" name="Immagine 2">
            <a:extLst>
              <a:ext uri="{FF2B5EF4-FFF2-40B4-BE49-F238E27FC236}">
                <a16:creationId xmlns="" xmlns:a16="http://schemas.microsoft.com/office/drawing/2014/main" id="{4C245832-8BD5-4244-BCE3-1C08CC03B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2539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552048"/>
              </p:ext>
            </p:extLst>
          </p:nvPr>
        </p:nvGraphicFramePr>
        <p:xfrm>
          <a:off x="1163028" y="919703"/>
          <a:ext cx="5232400" cy="3628322"/>
        </p:xfrm>
        <a:graphic>
          <a:graphicData uri="http://schemas.openxmlformats.org/drawingml/2006/table">
            <a:tbl>
              <a:tblPr/>
              <a:tblGrid>
                <a:gridCol w="1267844"/>
                <a:gridCol w="881758"/>
                <a:gridCol w="847598"/>
                <a:gridCol w="781050"/>
                <a:gridCol w="736600"/>
                <a:gridCol w="717550"/>
              </a:tblGrid>
              <a:tr h="29577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Indice</a:t>
                      </a:r>
                      <a:r>
                        <a:rPr lang="it-I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di </a:t>
                      </a:r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lesività</a:t>
                      </a:r>
                    </a:p>
                    <a:p>
                      <a:pPr algn="l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Altri</a:t>
                      </a:r>
                      <a:r>
                        <a:rPr lang="it-I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Utenti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Ciclomotori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Motocicli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Pedoni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Biciclette</a:t>
                      </a:r>
                      <a:r>
                        <a:rPr lang="it-I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155298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Lombardia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109.89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7.51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32.58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16.37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17.56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</a:tr>
              <a:tr h="155298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Emilia-Romagna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56.69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3.81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11.79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7.12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12.11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</a:tr>
              <a:tr h="155298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Veneto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49.88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3.59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11.42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5.04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9.67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</a:tr>
              <a:tr h="155298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Toscana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46.32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6.69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18.59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8.49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6.41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</a:tr>
              <a:tr h="155298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Piemonte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47.08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1.22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6.34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6.45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3.79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</a:tr>
              <a:tr h="245585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Trentino-Alto Adige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9.83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2.98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2.07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</a:tr>
              <a:tr h="155298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Marche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19.69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2.29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2.06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</a:tr>
              <a:tr h="155298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Puglia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51.00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7.18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4.22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298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Lazio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64.22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2.12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25.86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10.75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298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Friuli-Venezia Giulia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11.87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0.42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3.26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298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Sicilia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42.28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4.39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14.41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5.12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298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Liguria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16.56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2.19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17.81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5.09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298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Campania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38.34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2.08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14.30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4.51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298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Abruzzo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14.22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0.78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0.89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298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Umbria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10.32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0.76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1.22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0.55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298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Sardegna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15.18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0.42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298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Calabria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16.55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0.42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0.24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298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Basilicata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5.37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0.52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0.53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298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Valle d'Aosta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0.20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0.19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298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Molise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2.40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0.22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0.23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5355" marR="5355" marT="53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7436644" y="1778794"/>
            <a:ext cx="133844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Feriti per ruolo e regione per mille feriti a livello nazionale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213556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392411" y="4690099"/>
            <a:ext cx="252298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rgbClr val="CF1E24"/>
              </a:buClr>
              <a:buSzPct val="90000"/>
              <a:defRPr/>
            </a:pPr>
            <a:r>
              <a:rPr lang="it-IT" sz="1000" b="1" dirty="0" smtClean="0">
                <a:solidFill>
                  <a:srgbClr val="CF1E24"/>
                </a:solidFill>
              </a:rPr>
              <a:t>L’utenza </a:t>
            </a:r>
            <a:r>
              <a:rPr lang="it-IT" sz="1000" b="1" dirty="0">
                <a:solidFill>
                  <a:srgbClr val="CF1E24"/>
                </a:solidFill>
              </a:rPr>
              <a:t>debole e i costi sociali</a:t>
            </a:r>
          </a:p>
          <a:p>
            <a:pPr>
              <a:buClr>
                <a:srgbClr val="CF1E24"/>
              </a:buClr>
              <a:buSzPct val="90000"/>
              <a:defRPr/>
            </a:pPr>
            <a:r>
              <a:rPr lang="it-IT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Angela Maria </a:t>
            </a:r>
            <a:r>
              <a:rPr lang="it-IT" altLang="it-IT" sz="1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Digrandi</a:t>
            </a:r>
            <a:r>
              <a:rPr lang="it-IT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RMF</a:t>
            </a:r>
            <a:endParaRPr lang="it-IT" altLang="it-IT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CF1E24"/>
              </a:buClr>
              <a:buSzPct val="90000"/>
              <a:defRPr/>
            </a:pP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Ancona 19 settembre 2019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0"/>
            <a:ext cx="8049193" cy="447676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06685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 smtClean="0">
                <a:solidFill>
                  <a:schemeClr val="bg1"/>
                </a:solidFill>
                <a:latin typeface="+mj-lt"/>
              </a:rPr>
              <a:t>Accordi </a:t>
            </a:r>
            <a:r>
              <a:rPr lang="it-IT" altLang="it-IT" sz="2000" b="1" dirty="0" err="1" smtClean="0">
                <a:solidFill>
                  <a:schemeClr val="bg1"/>
                </a:solidFill>
                <a:latin typeface="+mj-lt"/>
              </a:rPr>
              <a:t>interistituzionali</a:t>
            </a:r>
            <a:r>
              <a:rPr lang="it-IT" altLang="it-IT" sz="2000" b="1" dirty="0" smtClean="0">
                <a:solidFill>
                  <a:schemeClr val="bg1"/>
                </a:solidFill>
                <a:latin typeface="+mj-lt"/>
              </a:rPr>
              <a:t> 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9" name="Immagine 2">
            <a:extLst>
              <a:ext uri="{FF2B5EF4-FFF2-40B4-BE49-F238E27FC236}">
                <a16:creationId xmlns="" xmlns:a16="http://schemas.microsoft.com/office/drawing/2014/main" id="{4C245832-8BD5-4244-BCE3-1C08CC03B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2539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1154073" y="1133007"/>
            <a:ext cx="4572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/>
              <a:t>Obiettivi: 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Riduzione dell’incidentalità nel lungo periodo</a:t>
            </a:r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r>
              <a:rPr lang="it-IT" dirty="0" smtClean="0"/>
              <a:t>Il metodo:  </a:t>
            </a:r>
            <a:r>
              <a:rPr lang="it-IT" dirty="0"/>
              <a:t>O</a:t>
            </a:r>
            <a:r>
              <a:rPr lang="it-IT" dirty="0" smtClean="0"/>
              <a:t>ttimizzare </a:t>
            </a:r>
            <a:r>
              <a:rPr lang="it-IT" dirty="0"/>
              <a:t>l’utilizzo delle risorse disponibili e valorizzare le competenze e le esperienze maturate a livello locale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5920353" y="1356102"/>
            <a:ext cx="31151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C00000"/>
                </a:solidFill>
              </a:rPr>
              <a:t>Lo strumento:</a:t>
            </a:r>
          </a:p>
          <a:p>
            <a:r>
              <a:rPr lang="it-IT" sz="2400" b="1" dirty="0" smtClean="0">
                <a:solidFill>
                  <a:srgbClr val="C00000"/>
                </a:solidFill>
              </a:rPr>
              <a:t>Accordo Istat Regione Marche</a:t>
            </a:r>
          </a:p>
          <a:p>
            <a:endParaRPr lang="it-IT" sz="2400" b="1" dirty="0">
              <a:solidFill>
                <a:srgbClr val="C00000"/>
              </a:solidFill>
            </a:endParaRPr>
          </a:p>
          <a:p>
            <a:r>
              <a:rPr lang="it-IT" sz="2400" b="1" dirty="0" smtClean="0">
                <a:solidFill>
                  <a:srgbClr val="C00000"/>
                </a:solidFill>
              </a:rPr>
              <a:t>DGR n.109</a:t>
            </a:r>
          </a:p>
          <a:p>
            <a:r>
              <a:rPr lang="it-IT" sz="2400" b="1" dirty="0" smtClean="0">
                <a:solidFill>
                  <a:srgbClr val="C00000"/>
                </a:solidFill>
              </a:rPr>
              <a:t> del 16/9/2019</a:t>
            </a:r>
            <a:endParaRPr lang="it-IT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591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050926" y="560579"/>
            <a:ext cx="761206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Comportamenti errati causa di incidentalità</a:t>
            </a:r>
            <a:endParaRPr lang="it-IT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20</a:t>
            </a:fld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7171995" y="4690099"/>
            <a:ext cx="174340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rgbClr val="CF1E24"/>
              </a:buClr>
              <a:buSzPct val="90000"/>
              <a:defRPr/>
            </a:pPr>
            <a:r>
              <a:rPr lang="it-IT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Angela </a:t>
            </a:r>
            <a:r>
              <a:rPr lang="it-IT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Maria </a:t>
            </a:r>
            <a:r>
              <a:rPr lang="it-IT" altLang="it-IT" sz="1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Digrandi</a:t>
            </a:r>
            <a:r>
              <a:rPr lang="it-IT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RMF</a:t>
            </a:r>
          </a:p>
          <a:p>
            <a:pPr>
              <a:buClr>
                <a:srgbClr val="CF1E24"/>
              </a:buClr>
              <a:buSzPct val="90000"/>
              <a:defRPr/>
            </a:pP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Ancona 19 settembre </a:t>
            </a: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2019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0"/>
            <a:ext cx="8049193" cy="447676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06685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2000" b="1" dirty="0" smtClean="0">
                <a:solidFill>
                  <a:schemeClr val="bg1"/>
                </a:solidFill>
              </a:rPr>
              <a:t> Criticità della mobilità sostenibile 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9" name="Immagine 2">
            <a:extLst>
              <a:ext uri="{FF2B5EF4-FFF2-40B4-BE49-F238E27FC236}">
                <a16:creationId xmlns="" xmlns:a16="http://schemas.microsoft.com/office/drawing/2014/main" id="{4C245832-8BD5-4244-BCE3-1C08CC03B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2539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s://velvetpets.it/wp-content/uploads/2015/01/ciclista_romano_con_gatto_ross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" y="1536759"/>
            <a:ext cx="4925695" cy="226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422" y="1574608"/>
            <a:ext cx="3204577" cy="2204750"/>
          </a:xfrm>
          <a:prstGeom prst="rect">
            <a:avLst/>
          </a:prstGeom>
        </p:spPr>
      </p:pic>
      <p:pic>
        <p:nvPicPr>
          <p:cNvPr id="11" name="Picture 2" descr="https://encrypted-tbn0.gstatic.com/images?q=tbn:ANd9GcSmcih_0lpjUkVObhvljOyUf7G_q0AvApzBU1EiQbcLyvQ_VWHnP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020" y="1574608"/>
            <a:ext cx="3047402" cy="220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736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050926" y="560579"/>
            <a:ext cx="761206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Regione Marche. Incidentalità per ruolo e sesso. Anno 2018 dati provvisori . </a:t>
            </a: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21</a:t>
            </a:fld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7171995" y="4690099"/>
            <a:ext cx="174340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rgbClr val="CF1E24"/>
              </a:buClr>
              <a:buSzPct val="90000"/>
              <a:defRPr/>
            </a:pPr>
            <a:r>
              <a:rPr lang="it-IT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Angela </a:t>
            </a:r>
            <a:r>
              <a:rPr lang="it-IT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Maria </a:t>
            </a:r>
            <a:r>
              <a:rPr lang="it-IT" altLang="it-IT" sz="1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Digrandi</a:t>
            </a:r>
            <a:r>
              <a:rPr lang="it-IT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ISTAT </a:t>
            </a: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Ancona 19 settembre </a:t>
            </a: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2019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0"/>
            <a:ext cx="8049193" cy="447676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06685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2000" b="1" dirty="0" smtClean="0">
                <a:solidFill>
                  <a:schemeClr val="bg1"/>
                </a:solidFill>
              </a:rPr>
              <a:t> Criticità della mobilità sostenibile 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9" name="Immagine 2">
            <a:extLst>
              <a:ext uri="{FF2B5EF4-FFF2-40B4-BE49-F238E27FC236}">
                <a16:creationId xmlns="" xmlns:a16="http://schemas.microsoft.com/office/drawing/2014/main" id="{4C245832-8BD5-4244-BCE3-1C08CC03B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2539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723557"/>
              </p:ext>
            </p:extLst>
          </p:nvPr>
        </p:nvGraphicFramePr>
        <p:xfrm>
          <a:off x="415637" y="850293"/>
          <a:ext cx="8247351" cy="2534808"/>
        </p:xfrm>
        <a:graphic>
          <a:graphicData uri="http://schemas.openxmlformats.org/drawingml/2006/table">
            <a:tbl>
              <a:tblPr/>
              <a:tblGrid>
                <a:gridCol w="1265382"/>
                <a:gridCol w="1241430"/>
                <a:gridCol w="1210895"/>
                <a:gridCol w="1266955"/>
                <a:gridCol w="1109987"/>
                <a:gridCol w="1042715"/>
                <a:gridCol w="1109987"/>
              </a:tblGrid>
              <a:tr h="316851">
                <a:tc>
                  <a:txBody>
                    <a:bodyPr/>
                    <a:lstStyle/>
                    <a:p>
                      <a:pPr algn="l" fontAlgn="b"/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6" marR="5606" marT="56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Uomini</a:t>
                      </a:r>
                    </a:p>
                  </a:txBody>
                  <a:tcPr marL="5606" marR="5606" marT="56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Donne</a:t>
                      </a:r>
                    </a:p>
                  </a:txBody>
                  <a:tcPr marL="5606" marR="5606" marT="56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</a:t>
                      </a:r>
                    </a:p>
                  </a:txBody>
                  <a:tcPr marL="5606" marR="5606" marT="56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Uomini</a:t>
                      </a:r>
                    </a:p>
                  </a:txBody>
                  <a:tcPr marL="5606" marR="5606" marT="56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Donne</a:t>
                      </a:r>
                    </a:p>
                  </a:txBody>
                  <a:tcPr marL="5606" marR="5606" marT="56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 </a:t>
                      </a:r>
                    </a:p>
                  </a:txBody>
                  <a:tcPr marL="5606" marR="5606" marT="56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6851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FERITI</a:t>
                      </a:r>
                    </a:p>
                  </a:txBody>
                  <a:tcPr marL="5606" marR="5606" marT="56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06" marR="5606" marT="56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06" marR="5606" marT="56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06" marR="5606" marT="56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MORTI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06" marR="5606" marT="56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06" marR="5606" marT="56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06" marR="5606" marT="56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6851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Altri Utenti</a:t>
                      </a:r>
                    </a:p>
                  </a:txBody>
                  <a:tcPr marL="5606" marR="5606" marT="56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2657</a:t>
                      </a:r>
                    </a:p>
                  </a:txBody>
                  <a:tcPr marL="5606" marR="5606" marT="56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2119</a:t>
                      </a:r>
                    </a:p>
                  </a:txBody>
                  <a:tcPr marL="5606" marR="5606" marT="56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4776</a:t>
                      </a:r>
                    </a:p>
                  </a:txBody>
                  <a:tcPr marL="5606" marR="5606" marT="56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5606" marR="5606" marT="56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606" marR="5606" marT="56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606" marR="5606" marT="56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</a:tr>
              <a:tr h="316851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Ciclomotori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06" marR="5606" marT="56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303</a:t>
                      </a:r>
                    </a:p>
                  </a:txBody>
                  <a:tcPr marL="5606" marR="5606" marT="56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</a:t>
                      </a:r>
                    </a:p>
                  </a:txBody>
                  <a:tcPr marL="5606" marR="5606" marT="56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437</a:t>
                      </a:r>
                    </a:p>
                  </a:txBody>
                  <a:tcPr marL="5606" marR="5606" marT="56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606" marR="5606" marT="56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606" marR="5606" marT="56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606" marR="5606" marT="56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</a:tr>
              <a:tr h="316851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Motocicli</a:t>
                      </a:r>
                    </a:p>
                  </a:txBody>
                  <a:tcPr marL="5606" marR="5606" marT="56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860</a:t>
                      </a:r>
                    </a:p>
                  </a:txBody>
                  <a:tcPr marL="5606" marR="5606" marT="56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</a:t>
                      </a:r>
                    </a:p>
                  </a:txBody>
                  <a:tcPr marL="5606" marR="5606" marT="56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1029</a:t>
                      </a:r>
                    </a:p>
                  </a:txBody>
                  <a:tcPr marL="5606" marR="5606" marT="56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5606" marR="5606" marT="56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606" marR="5606" marT="56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5606" marR="5606" marT="56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</a:tr>
              <a:tr h="316851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Pedone</a:t>
                      </a:r>
                    </a:p>
                  </a:txBody>
                  <a:tcPr marL="5606" marR="5606" marT="56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254</a:t>
                      </a:r>
                    </a:p>
                  </a:txBody>
                  <a:tcPr marL="5606" marR="5606" marT="56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302</a:t>
                      </a:r>
                    </a:p>
                  </a:txBody>
                  <a:tcPr marL="5606" marR="5606" marT="56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556</a:t>
                      </a:r>
                    </a:p>
                  </a:txBody>
                  <a:tcPr marL="5606" marR="5606" marT="56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5606" marR="5606" marT="56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606" marR="5606" marT="56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5606" marR="5606" marT="56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</a:tr>
              <a:tr h="316851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Biciclette</a:t>
                      </a:r>
                      <a:endParaRPr lang="it-IT" sz="1800" b="0" i="0" u="none" strike="noStrike" dirty="0">
                        <a:solidFill>
                          <a:srgbClr val="FFFFFF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06" marR="5606" marT="56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358</a:t>
                      </a:r>
                    </a:p>
                  </a:txBody>
                  <a:tcPr marL="5606" marR="5606" marT="56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</a:t>
                      </a:r>
                    </a:p>
                  </a:txBody>
                  <a:tcPr marL="5606" marR="5606" marT="56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</a:p>
                  </a:txBody>
                  <a:tcPr marL="5606" marR="5606" marT="56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5606" marR="5606" marT="56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606" marR="5606" marT="56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5606" marR="5606" marT="56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</a:tr>
              <a:tr h="316851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Totale</a:t>
                      </a:r>
                    </a:p>
                  </a:txBody>
                  <a:tcPr marL="5606" marR="5606" marT="56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4432</a:t>
                      </a:r>
                    </a:p>
                  </a:txBody>
                  <a:tcPr marL="5606" marR="5606" marT="56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2866</a:t>
                      </a:r>
                    </a:p>
                  </a:txBody>
                  <a:tcPr marL="5606" marR="5606" marT="56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7298</a:t>
                      </a:r>
                    </a:p>
                  </a:txBody>
                  <a:tcPr marL="5606" marR="5606" marT="56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 marL="5606" marR="5606" marT="56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5606" marR="5606" marT="56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</a:p>
                  </a:txBody>
                  <a:tcPr marL="5606" marR="5606" marT="56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19380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050926" y="560579"/>
            <a:ext cx="761206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Costi sociali dell’incidentalità per ruolo e sesso. Anno 2018- dati provvisori </a:t>
            </a:r>
            <a:r>
              <a:rPr lang="it-IT" alt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it-IT" alt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(Migliaia di euro  </a:t>
            </a:r>
            <a:r>
              <a:rPr lang="it-IT" alt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</a:t>
            </a:r>
            <a:r>
              <a:rPr lang="it-IT" alt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prezzi 2010).</a:t>
            </a: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22</a:t>
            </a:fld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7171995" y="4690099"/>
            <a:ext cx="174340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rgbClr val="CF1E24"/>
              </a:buClr>
              <a:buSzPct val="90000"/>
              <a:defRPr/>
            </a:pPr>
            <a:r>
              <a:rPr lang="it-IT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Angela </a:t>
            </a:r>
            <a:r>
              <a:rPr lang="it-IT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Maria </a:t>
            </a:r>
            <a:r>
              <a:rPr lang="it-IT" altLang="it-IT" sz="1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Digrandi</a:t>
            </a:r>
            <a:r>
              <a:rPr lang="it-IT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RMF</a:t>
            </a:r>
          </a:p>
          <a:p>
            <a:pPr>
              <a:buClr>
                <a:srgbClr val="CF1E24"/>
              </a:buClr>
              <a:buSzPct val="90000"/>
              <a:defRPr/>
            </a:pP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Ancona 19 settembre </a:t>
            </a: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2019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0"/>
            <a:ext cx="8049193" cy="447676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06685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2000" b="1" dirty="0" smtClean="0">
                <a:solidFill>
                  <a:schemeClr val="bg1"/>
                </a:solidFill>
              </a:rPr>
              <a:t> Criticità della mobilità sostenibile 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9" name="Immagine 2">
            <a:extLst>
              <a:ext uri="{FF2B5EF4-FFF2-40B4-BE49-F238E27FC236}">
                <a16:creationId xmlns="" xmlns:a16="http://schemas.microsoft.com/office/drawing/2014/main" id="{4C245832-8BD5-4244-BCE3-1C08CC03B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2539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974355"/>
              </p:ext>
            </p:extLst>
          </p:nvPr>
        </p:nvGraphicFramePr>
        <p:xfrm>
          <a:off x="586509" y="1163458"/>
          <a:ext cx="8163613" cy="3086331"/>
        </p:xfrm>
        <a:graphic>
          <a:graphicData uri="http://schemas.openxmlformats.org/drawingml/2006/table">
            <a:tbl>
              <a:tblPr/>
              <a:tblGrid>
                <a:gridCol w="2331240"/>
                <a:gridCol w="584037"/>
                <a:gridCol w="880863"/>
                <a:gridCol w="855499"/>
                <a:gridCol w="855499"/>
                <a:gridCol w="777712"/>
                <a:gridCol w="806944"/>
                <a:gridCol w="1071819"/>
              </a:tblGrid>
              <a:tr h="271589"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1" marR="4681" marT="46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FERITI</a:t>
                      </a:r>
                    </a:p>
                  </a:txBody>
                  <a:tcPr marL="4681" marR="4681" marT="46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MORTI</a:t>
                      </a:r>
                    </a:p>
                  </a:txBody>
                  <a:tcPr marL="4681" marR="4681" marT="46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 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costo sociale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1" marR="4681" marT="46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589"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1" marR="4681" marT="46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Uomini</a:t>
                      </a:r>
                    </a:p>
                  </a:txBody>
                  <a:tcPr marL="4681" marR="4681" marT="46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Donne</a:t>
                      </a:r>
                    </a:p>
                  </a:txBody>
                  <a:tcPr marL="4681" marR="4681" marT="4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</a:t>
                      </a:r>
                    </a:p>
                  </a:txBody>
                  <a:tcPr marL="4681" marR="4681" marT="46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Uomini</a:t>
                      </a:r>
                    </a:p>
                  </a:txBody>
                  <a:tcPr marL="4681" marR="4681" marT="46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Donne</a:t>
                      </a:r>
                    </a:p>
                  </a:txBody>
                  <a:tcPr marL="4681" marR="4681" marT="4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 </a:t>
                      </a:r>
                    </a:p>
                  </a:txBody>
                  <a:tcPr marL="4681" marR="4681" marT="46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1" marR="4681" marT="46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589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Altri Utenti</a:t>
                      </a:r>
                    </a:p>
                  </a:txBody>
                  <a:tcPr marL="4681" marR="4681" marT="46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112.175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1" marR="4681" marT="46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89.462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1" marR="4681" marT="4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201.637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1" marR="4681" marT="46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51.135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1" marR="4681" marT="46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9.023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1" marR="4681" marT="4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60.159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1" marR="4681" marT="46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261.797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1" marR="4681" marT="46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589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Ciclomotore</a:t>
                      </a:r>
                    </a:p>
                  </a:txBody>
                  <a:tcPr marL="4681" marR="4681" marT="46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12.792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1" marR="4681" marT="46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5.657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1" marR="4681" marT="4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18.449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1" marR="4681" marT="46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7.519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1" marR="4681" marT="46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1" marR="4681" marT="4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7.519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1" marR="4681" marT="46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25.969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1" marR="4681" marT="46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589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Motocicli</a:t>
                      </a:r>
                    </a:p>
                  </a:txBody>
                  <a:tcPr marL="4681" marR="4681" marT="46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36.308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1" marR="4681" marT="46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7.135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1" marR="4681" marT="4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43.443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1" marR="4681" marT="46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10.527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1" marR="4681" marT="46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1" marR="4681" marT="4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12.031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1" marR="4681" marT="46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55.475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1" marR="4681" marT="46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589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Pedone</a:t>
                      </a:r>
                    </a:p>
                  </a:txBody>
                  <a:tcPr marL="4681" marR="4681" marT="46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10.723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1" marR="4681" marT="46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12.750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1" marR="4681" marT="4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23.473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1" marR="4681" marT="46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21.055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1" marR="4681" marT="46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18.047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1" marR="4681" marT="4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39.103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1" marR="4681" marT="46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62.577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1" marR="4681" marT="46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589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Biciclette</a:t>
                      </a:r>
                    </a:p>
                  </a:txBody>
                  <a:tcPr marL="4681" marR="4681" marT="46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15.114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1" marR="4681" marT="46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5.995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1" marR="4681" marT="4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21.109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1" marR="4681" marT="46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12.031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1" marR="4681" marT="46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1" marR="4681" marT="4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12.031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1" marR="4681" marT="46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33.141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1" marR="4681" marT="46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589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</a:t>
                      </a:r>
                    </a:p>
                  </a:txBody>
                  <a:tcPr marL="4681" marR="4681" marT="46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187.114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1" marR="4681" marT="46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12.999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1" marR="4681" marT="4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308.114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1" marR="4681" marT="46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102.271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1" marR="4681" marT="46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28.575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1" marR="4681" marT="4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130.8470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1" marR="4681" marT="46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438.961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1" marR="4681" marT="46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589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 utenza debole</a:t>
                      </a:r>
                    </a:p>
                  </a:txBody>
                  <a:tcPr marL="4681" marR="4681" marT="46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74.938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1" marR="4681" marT="46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31.537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1" marR="4681" marT="4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106.476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1" marR="4681" marT="46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51.135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1" marR="4681" marT="46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19.551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1" marR="4681" marT="4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70.687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1" marR="4681" marT="46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177.163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1" marR="4681" marT="46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1589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 cui pedoni e biciclette</a:t>
                      </a:r>
                    </a:p>
                  </a:txBody>
                  <a:tcPr marL="4681" marR="4681" marT="46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25.838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1" marR="4681" marT="46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18.745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1" marR="4681" marT="4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44.583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1" marR="4681" marT="46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33.087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1" marR="4681" marT="46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18.047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1" marR="4681" marT="4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51.135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1" marR="4681" marT="46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95.718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1" marR="4681" marT="46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589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Quota di pedoni e biciclette</a:t>
                      </a:r>
                    </a:p>
                  </a:txBody>
                  <a:tcPr marL="4681" marR="4681" marT="46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13.8 </a:t>
                      </a:r>
                    </a:p>
                  </a:txBody>
                  <a:tcPr marL="4681" marR="4681" marT="46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15.5 </a:t>
                      </a:r>
                    </a:p>
                  </a:txBody>
                  <a:tcPr marL="4681" marR="4681" marT="4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14.5 </a:t>
                      </a:r>
                    </a:p>
                  </a:txBody>
                  <a:tcPr marL="4681" marR="4681" marT="46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32.4 </a:t>
                      </a:r>
                    </a:p>
                  </a:txBody>
                  <a:tcPr marL="4681" marR="4681" marT="46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63.2 </a:t>
                      </a:r>
                    </a:p>
                  </a:txBody>
                  <a:tcPr marL="4681" marR="4681" marT="4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39.1 </a:t>
                      </a:r>
                    </a:p>
                  </a:txBody>
                  <a:tcPr marL="4681" marR="4681" marT="46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21.8 </a:t>
                      </a:r>
                    </a:p>
                  </a:txBody>
                  <a:tcPr marL="4681" marR="4681" marT="46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31474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23</a:t>
            </a:fld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7171995" y="4690099"/>
            <a:ext cx="174340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rgbClr val="CF1E24"/>
              </a:buClr>
              <a:buSzPct val="90000"/>
              <a:defRPr/>
            </a:pPr>
            <a:r>
              <a:rPr lang="it-IT" sz="1000" b="1">
                <a:solidFill>
                  <a:srgbClr val="CF1E24"/>
                </a:solidFill>
              </a:rPr>
              <a:t>L’utenza debole e i costi sociali</a:t>
            </a:r>
          </a:p>
          <a:p>
            <a:pPr>
              <a:buClr>
                <a:srgbClr val="CF1E24"/>
              </a:buClr>
              <a:buSzPct val="90000"/>
              <a:defRPr/>
            </a:pPr>
            <a:r>
              <a:rPr lang="it-IT" altLang="it-IT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Angela Maria Digrandi RMF</a:t>
            </a:r>
          </a:p>
          <a:p>
            <a:pPr>
              <a:buClr>
                <a:srgbClr val="CF1E24"/>
              </a:buClr>
              <a:buSzPct val="90000"/>
              <a:defRPr/>
            </a:pPr>
            <a:r>
              <a:rPr lang="it-IT" sz="1000">
                <a:solidFill>
                  <a:schemeClr val="tx1">
                    <a:lumMod val="75000"/>
                    <a:lumOff val="25000"/>
                  </a:schemeClr>
                </a:solidFill>
              </a:rPr>
              <a:t> Ancona 19 settembre 2019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0"/>
            <a:ext cx="8049193" cy="447676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06685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2000" b="1" dirty="0" smtClean="0">
                <a:solidFill>
                  <a:schemeClr val="bg1"/>
                </a:solidFill>
              </a:rPr>
              <a:t>Analisi </a:t>
            </a:r>
            <a:r>
              <a:rPr lang="it-IT" sz="2000" b="1" dirty="0" err="1" smtClean="0">
                <a:solidFill>
                  <a:schemeClr val="bg1"/>
                </a:solidFill>
              </a:rPr>
              <a:t>incidentaità</a:t>
            </a:r>
            <a:r>
              <a:rPr lang="it-IT" sz="2000" b="1" dirty="0" smtClean="0">
                <a:solidFill>
                  <a:schemeClr val="bg1"/>
                </a:solidFill>
              </a:rPr>
              <a:t>: diffusione dati Istat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9" name="Immagine 2">
            <a:extLst>
              <a:ext uri="{FF2B5EF4-FFF2-40B4-BE49-F238E27FC236}">
                <a16:creationId xmlns="" xmlns:a16="http://schemas.microsoft.com/office/drawing/2014/main" id="{4C245832-8BD5-4244-BCE3-1C08CC03B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2539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950873" y="1311023"/>
            <a:ext cx="7110947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Incidenti stradali 2018 </a:t>
            </a:r>
            <a:r>
              <a:rPr lang="it-IT" dirty="0" smtClean="0"/>
              <a:t>Incidenti </a:t>
            </a:r>
            <a:r>
              <a:rPr lang="it-IT" dirty="0"/>
              <a:t>stradali nelle Marche. </a:t>
            </a:r>
            <a:endParaRPr lang="it-IT" dirty="0" smtClean="0"/>
          </a:p>
          <a:p>
            <a:r>
              <a:rPr lang="it-IT" dirty="0">
                <a:hlinkClick r:id="rId4"/>
              </a:rPr>
              <a:t>https://</a:t>
            </a:r>
            <a:r>
              <a:rPr lang="it-IT" dirty="0" smtClean="0">
                <a:hlinkClick r:id="rId4"/>
              </a:rPr>
              <a:t>www.istat.it/it/archivio/232366</a:t>
            </a:r>
            <a:endParaRPr lang="it-IT" dirty="0" smtClean="0"/>
          </a:p>
          <a:p>
            <a:r>
              <a:rPr lang="it-IT" dirty="0"/>
              <a:t> </a:t>
            </a:r>
            <a:r>
              <a:rPr lang="it-IT" dirty="0" smtClean="0"/>
              <a:t>Focus incidenti stradali nelle Marche </a:t>
            </a:r>
            <a:endParaRPr lang="it-IT" dirty="0"/>
          </a:p>
          <a:p>
            <a:r>
              <a:rPr lang="it-IT" dirty="0" smtClean="0"/>
              <a:t> Anno </a:t>
            </a:r>
            <a:r>
              <a:rPr lang="it-IT" dirty="0"/>
              <a:t>2017 </a:t>
            </a:r>
            <a:r>
              <a:rPr lang="it-IT" dirty="0">
                <a:hlinkClick r:id="rId5"/>
              </a:rPr>
              <a:t>https://</a:t>
            </a:r>
            <a:r>
              <a:rPr lang="it-IT" dirty="0" smtClean="0">
                <a:hlinkClick r:id="rId5"/>
              </a:rPr>
              <a:t>www.istat.it/it/archivio/223558</a:t>
            </a:r>
            <a:endParaRPr lang="it-IT" dirty="0" smtClean="0"/>
          </a:p>
          <a:p>
            <a:endParaRPr lang="it-IT" dirty="0" smtClean="0"/>
          </a:p>
          <a:p>
            <a:endParaRPr lang="it-IT" b="1" dirty="0">
              <a:solidFill>
                <a:srgbClr val="FF0000"/>
              </a:solidFill>
            </a:endParaRPr>
          </a:p>
          <a:p>
            <a:r>
              <a:rPr lang="it-IT" b="1" dirty="0" smtClean="0">
                <a:solidFill>
                  <a:srgbClr val="FF0000"/>
                </a:solidFill>
              </a:rPr>
              <a:t>Prossimi rilasci</a:t>
            </a:r>
          </a:p>
          <a:p>
            <a:r>
              <a:rPr lang="it-IT" dirty="0" smtClean="0"/>
              <a:t>Focus incidenti stradali nelle Marche 2018,  novembre 2019</a:t>
            </a:r>
          </a:p>
          <a:p>
            <a:r>
              <a:rPr lang="it-IT" dirty="0" smtClean="0"/>
              <a:t>Stima Italia primo </a:t>
            </a:r>
            <a:r>
              <a:rPr lang="it-IT" dirty="0"/>
              <a:t>semestre </a:t>
            </a:r>
            <a:r>
              <a:rPr lang="it-IT" dirty="0" smtClean="0"/>
              <a:t>2019,  dicembre 2919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004074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24</a:t>
            </a:fld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7171995" y="4690099"/>
            <a:ext cx="174340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rgbClr val="CF1E24"/>
              </a:buClr>
              <a:buSzPct val="90000"/>
              <a:defRPr/>
            </a:pPr>
            <a:r>
              <a:rPr lang="it-IT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Angela </a:t>
            </a:r>
            <a:r>
              <a:rPr lang="it-IT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Maria </a:t>
            </a:r>
            <a:r>
              <a:rPr lang="it-IT" altLang="it-IT" sz="1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Digrandi</a:t>
            </a:r>
            <a:r>
              <a:rPr lang="it-IT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RMF</a:t>
            </a:r>
          </a:p>
          <a:p>
            <a:pPr>
              <a:buClr>
                <a:srgbClr val="CF1E24"/>
              </a:buClr>
              <a:buSzPct val="90000"/>
              <a:defRPr/>
            </a:pP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Ancona 19 settembre </a:t>
            </a: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2019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0"/>
            <a:ext cx="8049193" cy="447676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06685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2000" b="1" dirty="0">
                <a:solidFill>
                  <a:schemeClr val="bg1"/>
                </a:solidFill>
              </a:rPr>
              <a:t> </a:t>
            </a:r>
            <a:r>
              <a:rPr lang="it-IT" sz="2000" b="1" dirty="0" smtClean="0">
                <a:solidFill>
                  <a:schemeClr val="bg1"/>
                </a:solidFill>
              </a:rPr>
              <a:t>Mobilità sostenibile 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9" name="Immagine 2">
            <a:extLst>
              <a:ext uri="{FF2B5EF4-FFF2-40B4-BE49-F238E27FC236}">
                <a16:creationId xmlns="" xmlns:a16="http://schemas.microsoft.com/office/drawing/2014/main" id="{4C245832-8BD5-4244-BCE3-1C08CC03B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2539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007390" y="937647"/>
            <a:ext cx="813661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GRAZIE A TUTTI PER L’ATTENZIONE </a:t>
            </a:r>
          </a:p>
          <a:p>
            <a:pPr algn="ctr"/>
            <a:endParaRPr lang="it-IT" dirty="0"/>
          </a:p>
          <a:p>
            <a:pPr algn="ctr"/>
            <a:endParaRPr lang="it-IT" dirty="0" smtClean="0"/>
          </a:p>
          <a:p>
            <a:pPr algn="ctr"/>
            <a:endParaRPr lang="it-IT" dirty="0"/>
          </a:p>
          <a:p>
            <a:pPr algn="ctr"/>
            <a:endParaRPr lang="it-IT" dirty="0" smtClean="0"/>
          </a:p>
          <a:p>
            <a:pPr algn="ctr"/>
            <a:r>
              <a:rPr lang="it-IT" dirty="0" smtClean="0"/>
              <a:t>E BUON LAVORO A TUTTI NOI</a:t>
            </a:r>
            <a:endParaRPr lang="it-IT" dirty="0"/>
          </a:p>
        </p:txBody>
      </p:sp>
      <p:pic>
        <p:nvPicPr>
          <p:cNvPr id="3074" name="Picture 2" descr="Bicicletta e stradina pedonale strada segno sul post pole Archivio Fotografico - 404604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16" y="1182552"/>
            <a:ext cx="1983191" cy="279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0435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392411" y="4690099"/>
            <a:ext cx="252298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rgbClr val="CF1E24"/>
              </a:buClr>
              <a:buSzPct val="90000"/>
              <a:defRPr/>
            </a:pPr>
            <a:r>
              <a:rPr lang="it-IT" sz="1000" b="1" dirty="0" smtClean="0">
                <a:solidFill>
                  <a:srgbClr val="CF1E24"/>
                </a:solidFill>
              </a:rPr>
              <a:t>L’utenza </a:t>
            </a:r>
            <a:r>
              <a:rPr lang="it-IT" sz="1000" b="1" dirty="0">
                <a:solidFill>
                  <a:srgbClr val="CF1E24"/>
                </a:solidFill>
              </a:rPr>
              <a:t>debole e i costi sociali</a:t>
            </a:r>
          </a:p>
          <a:p>
            <a:pPr>
              <a:buClr>
                <a:srgbClr val="CF1E24"/>
              </a:buClr>
              <a:buSzPct val="90000"/>
              <a:defRPr/>
            </a:pPr>
            <a:r>
              <a:rPr lang="it-IT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Angela Maria </a:t>
            </a:r>
            <a:r>
              <a:rPr lang="it-IT" altLang="it-IT" sz="1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Digrandi</a:t>
            </a:r>
            <a:r>
              <a:rPr lang="it-IT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RMF</a:t>
            </a:r>
            <a:endParaRPr lang="it-IT" altLang="it-IT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CF1E24"/>
              </a:buClr>
              <a:buSzPct val="90000"/>
              <a:defRPr/>
            </a:pP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Ancona 19 settembre 2019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0"/>
            <a:ext cx="8049193" cy="447676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06685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 smtClean="0">
                <a:solidFill>
                  <a:schemeClr val="bg1"/>
                </a:solidFill>
                <a:latin typeface="+mj-lt"/>
              </a:rPr>
              <a:t>Accordi </a:t>
            </a:r>
            <a:r>
              <a:rPr lang="it-IT" altLang="it-IT" sz="2000" b="1" dirty="0" err="1" smtClean="0">
                <a:solidFill>
                  <a:schemeClr val="bg1"/>
                </a:solidFill>
                <a:latin typeface="+mj-lt"/>
              </a:rPr>
              <a:t>interistituzionali</a:t>
            </a:r>
            <a:r>
              <a:rPr lang="it-IT" altLang="it-IT" sz="2000" b="1" dirty="0" smtClean="0">
                <a:solidFill>
                  <a:schemeClr val="bg1"/>
                </a:solidFill>
                <a:latin typeface="+mj-lt"/>
              </a:rPr>
              <a:t> 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9" name="Immagine 2">
            <a:extLst>
              <a:ext uri="{FF2B5EF4-FFF2-40B4-BE49-F238E27FC236}">
                <a16:creationId xmlns="" xmlns:a16="http://schemas.microsoft.com/office/drawing/2014/main" id="{4C245832-8BD5-4244-BCE3-1C08CC03B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2539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822286" y="748287"/>
            <a:ext cx="790243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0170" algn="l"/>
              </a:tabLst>
            </a:pPr>
            <a:r>
              <a:rPr lang="it-IT" sz="1800" dirty="0" smtClean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il </a:t>
            </a:r>
            <a:r>
              <a:rPr lang="it-IT" sz="1800" dirty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Programma </a:t>
            </a:r>
            <a:r>
              <a:rPr lang="it-IT" sz="1800" dirty="0" smtClean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Sicurezza </a:t>
            </a:r>
            <a:r>
              <a:rPr lang="it-IT" sz="1800" dirty="0" err="1" smtClean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sradale</a:t>
            </a:r>
            <a:r>
              <a:rPr lang="it-IT" sz="1800" dirty="0" smtClean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MIT 2002 </a:t>
            </a:r>
            <a:r>
              <a:rPr lang="it-IT" sz="1800" dirty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al punto 3.10 individua la creazione di centri di monitoraggio </a:t>
            </a:r>
            <a:r>
              <a:rPr lang="it-IT" sz="1800" dirty="0" smtClean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che possano contribuire a </a:t>
            </a:r>
            <a:r>
              <a:rPr lang="it-IT" sz="1800" dirty="0" smtClean="0">
                <a:solidFill>
                  <a:srgbClr val="C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migliorare la completezza, l’esattezza e la puntualità della rilevazione degli incidenti stradali sulla rete stradale urbana ed extraurbana e che contribuiscano all’analisi </a:t>
            </a:r>
            <a:r>
              <a:rPr lang="it-IT" sz="1800" dirty="0">
                <a:solidFill>
                  <a:srgbClr val="C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dei fattori di rischio;</a:t>
            </a:r>
            <a:endParaRPr lang="it-IT" sz="1800" dirty="0">
              <a:solidFill>
                <a:srgbClr val="C00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 smtClean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l’art. 3 comma 4 dello Statuto dell’Istituto nazionale di statistica dispone che “l</a:t>
            </a:r>
            <a:r>
              <a:rPr lang="it-IT" sz="1800" dirty="0" smtClean="0">
                <a:solidFill>
                  <a:srgbClr val="C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’ISTAT </a:t>
            </a:r>
            <a:r>
              <a:rPr lang="it-IT" sz="1800" dirty="0" smtClean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persegue lo scopo istituzionale di svolgere, </a:t>
            </a:r>
            <a:r>
              <a:rPr lang="it-IT" sz="1800" dirty="0" smtClean="0">
                <a:solidFill>
                  <a:srgbClr val="C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promuovere e valorizzare l’attività di ricerca finalizzata al miglioramento della qualità delle statistiche ufficiali e dei relativi processi di produzione, sviluppo e diffusione”</a:t>
            </a:r>
            <a:endParaRPr lang="it-IT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endParaRPr lang="it-IT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6158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392411" y="4690099"/>
            <a:ext cx="252298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rgbClr val="CF1E24"/>
              </a:buClr>
              <a:buSzPct val="90000"/>
              <a:defRPr/>
            </a:pPr>
            <a:r>
              <a:rPr lang="it-IT" sz="1000" b="1" dirty="0" smtClean="0">
                <a:solidFill>
                  <a:srgbClr val="CF1E24"/>
                </a:solidFill>
              </a:rPr>
              <a:t>L’utenza </a:t>
            </a:r>
            <a:r>
              <a:rPr lang="it-IT" sz="1000" b="1" dirty="0">
                <a:solidFill>
                  <a:srgbClr val="CF1E24"/>
                </a:solidFill>
              </a:rPr>
              <a:t>debole e i costi sociali</a:t>
            </a:r>
          </a:p>
          <a:p>
            <a:pPr>
              <a:buClr>
                <a:srgbClr val="CF1E24"/>
              </a:buClr>
              <a:buSzPct val="90000"/>
              <a:defRPr/>
            </a:pPr>
            <a:r>
              <a:rPr lang="it-IT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Angela Maria </a:t>
            </a:r>
            <a:r>
              <a:rPr lang="it-IT" altLang="it-IT" sz="1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Digrandi</a:t>
            </a:r>
            <a:r>
              <a:rPr lang="it-IT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RMF</a:t>
            </a:r>
            <a:endParaRPr lang="it-IT" altLang="it-IT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CF1E24"/>
              </a:buClr>
              <a:buSzPct val="90000"/>
              <a:defRPr/>
            </a:pP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Ancona 19 settembre 2019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0"/>
            <a:ext cx="8049193" cy="447676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06685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 smtClean="0">
                <a:solidFill>
                  <a:schemeClr val="bg1"/>
                </a:solidFill>
                <a:latin typeface="+mj-lt"/>
              </a:rPr>
              <a:t>Accordi </a:t>
            </a:r>
            <a:r>
              <a:rPr lang="it-IT" altLang="it-IT" sz="2000" b="1" dirty="0" err="1" smtClean="0">
                <a:solidFill>
                  <a:schemeClr val="bg1"/>
                </a:solidFill>
                <a:latin typeface="+mj-lt"/>
              </a:rPr>
              <a:t>interistituzionali</a:t>
            </a:r>
            <a:r>
              <a:rPr lang="it-IT" altLang="it-IT" sz="2000" b="1" dirty="0" smtClean="0">
                <a:solidFill>
                  <a:schemeClr val="bg1"/>
                </a:solidFill>
                <a:latin typeface="+mj-lt"/>
              </a:rPr>
              <a:t>: opportunità di analisi 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9" name="Immagine 2">
            <a:extLst>
              <a:ext uri="{FF2B5EF4-FFF2-40B4-BE49-F238E27FC236}">
                <a16:creationId xmlns="" xmlns:a16="http://schemas.microsoft.com/office/drawing/2014/main" id="{4C245832-8BD5-4244-BCE3-1C08CC03B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2539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08" y="726175"/>
            <a:ext cx="2616346" cy="3697264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482" y="571447"/>
            <a:ext cx="2760156" cy="3900487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416054" y="947057"/>
            <a:ext cx="2081232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Confrontabilità territoriale attraverso l’utilizzo di </a:t>
            </a:r>
            <a:r>
              <a:rPr lang="it-IT" dirty="0" smtClean="0">
                <a:solidFill>
                  <a:srgbClr val="C00000"/>
                </a:solidFill>
              </a:rPr>
              <a:t>indicatori univoci </a:t>
            </a:r>
          </a:p>
          <a:p>
            <a:r>
              <a:rPr lang="it-IT" dirty="0" smtClean="0"/>
              <a:t>calcolati su </a:t>
            </a:r>
            <a:r>
              <a:rPr lang="it-IT" dirty="0" smtClean="0">
                <a:solidFill>
                  <a:srgbClr val="C00000"/>
                </a:solidFill>
              </a:rPr>
              <a:t>un’unica base di dati ufficiali </a:t>
            </a:r>
          </a:p>
          <a:p>
            <a:r>
              <a:rPr lang="it-IT" dirty="0" smtClean="0">
                <a:solidFill>
                  <a:srgbClr val="C00000"/>
                </a:solidFill>
              </a:rPr>
              <a:t>validati 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7086" y="462309"/>
            <a:ext cx="1915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C00000"/>
                </a:solidFill>
              </a:rPr>
              <a:t>Feriti </a:t>
            </a:r>
            <a:r>
              <a:rPr lang="it-IT" sz="1600" dirty="0" smtClean="0">
                <a:solidFill>
                  <a:srgbClr val="C00000"/>
                </a:solidFill>
              </a:rPr>
              <a:t>in incidenti stradali. Anno 2018</a:t>
            </a:r>
            <a:endParaRPr lang="it-IT" sz="1600" dirty="0">
              <a:solidFill>
                <a:srgbClr val="C00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7328510" y="521147"/>
            <a:ext cx="1915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C00000"/>
                </a:solidFill>
              </a:rPr>
              <a:t>Morti in incidenti stradali. Anno 2018</a:t>
            </a:r>
            <a:endParaRPr lang="it-IT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219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392411" y="4690099"/>
            <a:ext cx="252298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rgbClr val="CF1E24"/>
              </a:buClr>
              <a:buSzPct val="90000"/>
              <a:defRPr/>
            </a:pPr>
            <a:r>
              <a:rPr lang="it-IT" sz="1000" b="1" dirty="0" smtClean="0">
                <a:solidFill>
                  <a:srgbClr val="CF1E24"/>
                </a:solidFill>
              </a:rPr>
              <a:t>L’utenza </a:t>
            </a:r>
            <a:r>
              <a:rPr lang="it-IT" sz="1000" b="1" dirty="0">
                <a:solidFill>
                  <a:srgbClr val="CF1E24"/>
                </a:solidFill>
              </a:rPr>
              <a:t>debole e i costi sociali</a:t>
            </a:r>
          </a:p>
          <a:p>
            <a:pPr>
              <a:buClr>
                <a:srgbClr val="CF1E24"/>
              </a:buClr>
              <a:buSzPct val="90000"/>
              <a:defRPr/>
            </a:pPr>
            <a:r>
              <a:rPr lang="it-IT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Angela Maria </a:t>
            </a:r>
            <a:r>
              <a:rPr lang="it-IT" altLang="it-IT" sz="1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Digrandi</a:t>
            </a:r>
            <a:r>
              <a:rPr lang="it-IT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RMF</a:t>
            </a:r>
            <a:endParaRPr lang="it-IT" altLang="it-IT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CF1E24"/>
              </a:buClr>
              <a:buSzPct val="90000"/>
              <a:defRPr/>
            </a:pP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Ancona 19 settembre 2019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0"/>
            <a:ext cx="8049193" cy="447676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06685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 smtClean="0">
                <a:solidFill>
                  <a:schemeClr val="bg1"/>
                </a:solidFill>
                <a:latin typeface="+mj-lt"/>
              </a:rPr>
              <a:t>Accordi </a:t>
            </a:r>
            <a:r>
              <a:rPr lang="it-IT" altLang="it-IT" sz="2000" b="1" dirty="0" err="1" smtClean="0">
                <a:solidFill>
                  <a:schemeClr val="bg1"/>
                </a:solidFill>
                <a:latin typeface="+mj-lt"/>
              </a:rPr>
              <a:t>interistituzionali</a:t>
            </a:r>
            <a:r>
              <a:rPr lang="it-IT" altLang="it-IT" sz="2000" b="1" dirty="0" smtClean="0">
                <a:solidFill>
                  <a:schemeClr val="bg1"/>
                </a:solidFill>
                <a:latin typeface="+mj-lt"/>
              </a:rPr>
              <a:t>: Opportunità analisi per territori omogenei  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9" name="Immagine 2">
            <a:extLst>
              <a:ext uri="{FF2B5EF4-FFF2-40B4-BE49-F238E27FC236}">
                <a16:creationId xmlns="" xmlns:a16="http://schemas.microsoft.com/office/drawing/2014/main" id="{4C245832-8BD5-4244-BCE3-1C08CC03B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2539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99" y="800663"/>
            <a:ext cx="2450919" cy="3463492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793" y="595228"/>
            <a:ext cx="2624037" cy="3708132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87086" y="462309"/>
            <a:ext cx="1915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C00000"/>
                </a:solidFill>
              </a:rPr>
              <a:t>Feriti in incidenti stradali. Anno 2018 (dati </a:t>
            </a:r>
            <a:r>
              <a:rPr lang="it-IT" sz="1600" dirty="0" err="1" smtClean="0">
                <a:solidFill>
                  <a:srgbClr val="C00000"/>
                </a:solidFill>
              </a:rPr>
              <a:t>provv</a:t>
            </a:r>
            <a:r>
              <a:rPr lang="it-IT" sz="1600" dirty="0" smtClean="0">
                <a:solidFill>
                  <a:srgbClr val="C00000"/>
                </a:solidFill>
              </a:rPr>
              <a:t>.)</a:t>
            </a:r>
            <a:endParaRPr lang="it-IT" sz="1600" dirty="0">
              <a:solidFill>
                <a:srgbClr val="C00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7228115" y="622108"/>
            <a:ext cx="1915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C00000"/>
                </a:solidFill>
              </a:rPr>
              <a:t>Morti in incidenti stradali. Anno 2018 (dati </a:t>
            </a:r>
            <a:r>
              <a:rPr lang="it-IT" sz="1600" dirty="0" err="1" smtClean="0">
                <a:solidFill>
                  <a:srgbClr val="C00000"/>
                </a:solidFill>
              </a:rPr>
              <a:t>provv</a:t>
            </a:r>
            <a:r>
              <a:rPr lang="it-IT" sz="1600" dirty="0" smtClean="0">
                <a:solidFill>
                  <a:srgbClr val="C00000"/>
                </a:solidFill>
              </a:rPr>
              <a:t>.)</a:t>
            </a:r>
            <a:endParaRPr lang="it-IT" sz="1600" dirty="0">
              <a:solidFill>
                <a:srgbClr val="C0000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416054" y="947057"/>
            <a:ext cx="2081232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Confrontabilità fra ambiti stradali omogenei</a:t>
            </a:r>
          </a:p>
          <a:p>
            <a:endParaRPr lang="it-IT" dirty="0"/>
          </a:p>
          <a:p>
            <a:r>
              <a:rPr lang="it-IT" dirty="0" smtClean="0">
                <a:solidFill>
                  <a:srgbClr val="C00000"/>
                </a:solidFill>
              </a:rPr>
              <a:t>Ambito stradale extraurbano nelle </a:t>
            </a:r>
            <a:r>
              <a:rPr lang="it-IT" dirty="0">
                <a:solidFill>
                  <a:srgbClr val="C00000"/>
                </a:solidFill>
              </a:rPr>
              <a:t>A</a:t>
            </a:r>
            <a:r>
              <a:rPr lang="it-IT" dirty="0" smtClean="0">
                <a:solidFill>
                  <a:srgbClr val="C00000"/>
                </a:solidFill>
              </a:rPr>
              <a:t>ree interne </a:t>
            </a:r>
          </a:p>
        </p:txBody>
      </p:sp>
    </p:spTree>
    <p:extLst>
      <p:ext uri="{BB962C8B-B14F-4D97-AF65-F5344CB8AC3E}">
        <p14:creationId xmlns:p14="http://schemas.microsoft.com/office/powerpoint/2010/main" val="29952529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392411" y="4690099"/>
            <a:ext cx="252298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rgbClr val="CF1E24"/>
              </a:buClr>
              <a:buSzPct val="90000"/>
              <a:defRPr/>
            </a:pPr>
            <a:r>
              <a:rPr lang="it-IT" sz="1000" b="1" dirty="0" smtClean="0">
                <a:solidFill>
                  <a:srgbClr val="CF1E24"/>
                </a:solidFill>
              </a:rPr>
              <a:t>L’utenza </a:t>
            </a:r>
            <a:r>
              <a:rPr lang="it-IT" sz="1000" b="1" dirty="0">
                <a:solidFill>
                  <a:srgbClr val="CF1E24"/>
                </a:solidFill>
              </a:rPr>
              <a:t>debole e i costi sociali</a:t>
            </a:r>
          </a:p>
          <a:p>
            <a:pPr>
              <a:buClr>
                <a:srgbClr val="CF1E24"/>
              </a:buClr>
              <a:buSzPct val="90000"/>
              <a:defRPr/>
            </a:pPr>
            <a:r>
              <a:rPr lang="it-IT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Angela Maria </a:t>
            </a:r>
            <a:r>
              <a:rPr lang="it-IT" altLang="it-IT" sz="1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Digrandi</a:t>
            </a:r>
            <a:r>
              <a:rPr lang="it-IT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RMF</a:t>
            </a:r>
            <a:endParaRPr lang="it-IT" altLang="it-IT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CF1E24"/>
              </a:buClr>
              <a:buSzPct val="90000"/>
              <a:defRPr/>
            </a:pP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Ancona 19 settembre 2019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0"/>
            <a:ext cx="8049193" cy="447676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06685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 smtClean="0">
                <a:solidFill>
                  <a:schemeClr val="bg1"/>
                </a:solidFill>
                <a:latin typeface="+mj-lt"/>
              </a:rPr>
              <a:t>Accordi </a:t>
            </a:r>
            <a:r>
              <a:rPr lang="it-IT" altLang="it-IT" sz="2000" b="1" dirty="0" err="1" smtClean="0">
                <a:solidFill>
                  <a:schemeClr val="bg1"/>
                </a:solidFill>
                <a:latin typeface="+mj-lt"/>
              </a:rPr>
              <a:t>interistituzionali</a:t>
            </a:r>
            <a:r>
              <a:rPr lang="it-IT" altLang="it-IT" sz="2000" b="1" dirty="0" smtClean="0">
                <a:solidFill>
                  <a:schemeClr val="bg1"/>
                </a:solidFill>
                <a:latin typeface="+mj-lt"/>
              </a:rPr>
              <a:t> 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9" name="Immagine 2">
            <a:extLst>
              <a:ext uri="{FF2B5EF4-FFF2-40B4-BE49-F238E27FC236}">
                <a16:creationId xmlns="" xmlns:a16="http://schemas.microsoft.com/office/drawing/2014/main" id="{4C245832-8BD5-4244-BCE3-1C08CC03B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2539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99" y="800663"/>
            <a:ext cx="2450919" cy="3463492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793" y="595228"/>
            <a:ext cx="2624037" cy="3708132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3416054" y="947057"/>
            <a:ext cx="2081232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Confrontabilità fra ambiti stradali omogenei</a:t>
            </a:r>
          </a:p>
          <a:p>
            <a:endParaRPr lang="it-IT" dirty="0"/>
          </a:p>
          <a:p>
            <a:r>
              <a:rPr lang="it-IT" dirty="0" smtClean="0">
                <a:solidFill>
                  <a:srgbClr val="C00000"/>
                </a:solidFill>
              </a:rPr>
              <a:t>Ambito stradale extraurbano nelle </a:t>
            </a:r>
            <a:r>
              <a:rPr lang="it-IT" dirty="0">
                <a:solidFill>
                  <a:srgbClr val="C00000"/>
                </a:solidFill>
              </a:rPr>
              <a:t>A</a:t>
            </a:r>
            <a:r>
              <a:rPr lang="it-IT" dirty="0" smtClean="0">
                <a:solidFill>
                  <a:srgbClr val="C00000"/>
                </a:solidFill>
              </a:rPr>
              <a:t>ree interne </a:t>
            </a:r>
          </a:p>
        </p:txBody>
      </p:sp>
    </p:spTree>
    <p:extLst>
      <p:ext uri="{BB962C8B-B14F-4D97-AF65-F5344CB8AC3E}">
        <p14:creationId xmlns:p14="http://schemas.microsoft.com/office/powerpoint/2010/main" val="35854023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392411" y="4690099"/>
            <a:ext cx="252298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rgbClr val="CF1E24"/>
              </a:buClr>
              <a:buSzPct val="90000"/>
              <a:defRPr/>
            </a:pPr>
            <a:r>
              <a:rPr lang="it-IT" sz="1000" b="1" dirty="0" smtClean="0">
                <a:solidFill>
                  <a:srgbClr val="CF1E24"/>
                </a:solidFill>
              </a:rPr>
              <a:t>L’utenza </a:t>
            </a:r>
            <a:r>
              <a:rPr lang="it-IT" sz="1000" b="1" dirty="0">
                <a:solidFill>
                  <a:srgbClr val="CF1E24"/>
                </a:solidFill>
              </a:rPr>
              <a:t>debole e i costi sociali</a:t>
            </a:r>
          </a:p>
          <a:p>
            <a:pPr>
              <a:buClr>
                <a:srgbClr val="CF1E24"/>
              </a:buClr>
              <a:buSzPct val="90000"/>
              <a:defRPr/>
            </a:pPr>
            <a:r>
              <a:rPr lang="it-IT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Angela Maria </a:t>
            </a:r>
            <a:r>
              <a:rPr lang="it-IT" altLang="it-IT" sz="1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Digrandi</a:t>
            </a:r>
            <a:r>
              <a:rPr lang="it-IT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RMF</a:t>
            </a:r>
            <a:endParaRPr lang="it-IT" altLang="it-IT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CF1E24"/>
              </a:buClr>
              <a:buSzPct val="90000"/>
              <a:defRPr/>
            </a:pP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Ancona 19 settembre 2019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0"/>
            <a:ext cx="8049193" cy="447676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06685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 smtClean="0">
                <a:solidFill>
                  <a:schemeClr val="bg1"/>
                </a:solidFill>
                <a:latin typeface="+mj-lt"/>
              </a:rPr>
              <a:t>Opportunità della collaborazione </a:t>
            </a:r>
            <a:r>
              <a:rPr lang="it-IT" altLang="it-IT" sz="2000" b="1" dirty="0" err="1" smtClean="0">
                <a:solidFill>
                  <a:schemeClr val="bg1"/>
                </a:solidFill>
                <a:latin typeface="+mj-lt"/>
              </a:rPr>
              <a:t>interistituzionale</a:t>
            </a:r>
            <a:r>
              <a:rPr lang="it-IT" altLang="it-IT" sz="2000" b="1" dirty="0" smtClean="0">
                <a:solidFill>
                  <a:schemeClr val="bg1"/>
                </a:solidFill>
                <a:latin typeface="+mj-lt"/>
              </a:rPr>
              <a:t> 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9" name="Immagine 2">
            <a:extLst>
              <a:ext uri="{FF2B5EF4-FFF2-40B4-BE49-F238E27FC236}">
                <a16:creationId xmlns="" xmlns:a16="http://schemas.microsoft.com/office/drawing/2014/main" id="{4C245832-8BD5-4244-BCE3-1C08CC03B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2539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2" descr="https://webmail.istat.it/service/home/~/?auth=co&amp;loc=it&amp;id=353069&amp;part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6879772" y="1253336"/>
            <a:ext cx="1774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 smtClean="0">
                <a:solidFill>
                  <a:srgbClr val="C00000"/>
                </a:solidFill>
              </a:rPr>
              <a:t>Marche per tipologia</a:t>
            </a:r>
          </a:p>
          <a:p>
            <a:pPr algn="ctr"/>
            <a:r>
              <a:rPr lang="it-IT" sz="1800" b="1" dirty="0">
                <a:solidFill>
                  <a:srgbClr val="C00000"/>
                </a:solidFill>
              </a:rPr>
              <a:t>d</a:t>
            </a:r>
            <a:r>
              <a:rPr lang="it-IT" sz="1800" b="1" dirty="0" smtClean="0">
                <a:solidFill>
                  <a:srgbClr val="C00000"/>
                </a:solidFill>
              </a:rPr>
              <a:t>i area</a:t>
            </a:r>
            <a:endParaRPr lang="it-IT" sz="1800" b="1" dirty="0">
              <a:solidFill>
                <a:srgbClr val="C00000"/>
              </a:solidFill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543" y="549142"/>
            <a:ext cx="3167743" cy="391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0449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392411" y="4690099"/>
            <a:ext cx="252298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rgbClr val="CF1E24"/>
              </a:buClr>
              <a:buSzPct val="90000"/>
              <a:defRPr/>
            </a:pPr>
            <a:r>
              <a:rPr lang="it-IT" sz="1000" b="1" dirty="0" smtClean="0">
                <a:solidFill>
                  <a:srgbClr val="CF1E24"/>
                </a:solidFill>
              </a:rPr>
              <a:t>L’utenza </a:t>
            </a:r>
            <a:r>
              <a:rPr lang="it-IT" sz="1000" b="1" dirty="0">
                <a:solidFill>
                  <a:srgbClr val="CF1E24"/>
                </a:solidFill>
              </a:rPr>
              <a:t>debole e i costi sociali</a:t>
            </a:r>
          </a:p>
          <a:p>
            <a:pPr>
              <a:buClr>
                <a:srgbClr val="CF1E24"/>
              </a:buClr>
              <a:buSzPct val="90000"/>
              <a:defRPr/>
            </a:pPr>
            <a:r>
              <a:rPr lang="it-IT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Angela Maria </a:t>
            </a:r>
            <a:r>
              <a:rPr lang="it-IT" altLang="it-IT" sz="1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Digrandi</a:t>
            </a:r>
            <a:r>
              <a:rPr lang="it-IT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RMF</a:t>
            </a:r>
            <a:endParaRPr lang="it-IT" altLang="it-IT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CF1E24"/>
              </a:buClr>
              <a:buSzPct val="90000"/>
              <a:defRPr/>
            </a:pP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Ancona 19 settembre 2019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0"/>
            <a:ext cx="8049193" cy="447676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06685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 smtClean="0">
                <a:solidFill>
                  <a:schemeClr val="bg1"/>
                </a:solidFill>
                <a:latin typeface="+mj-lt"/>
              </a:rPr>
              <a:t>Opportunità della collaborazione </a:t>
            </a:r>
            <a:r>
              <a:rPr lang="it-IT" altLang="it-IT" sz="2000" b="1" dirty="0" err="1" smtClean="0">
                <a:solidFill>
                  <a:schemeClr val="bg1"/>
                </a:solidFill>
                <a:latin typeface="+mj-lt"/>
              </a:rPr>
              <a:t>interistituzionale</a:t>
            </a:r>
            <a:r>
              <a:rPr lang="it-IT" altLang="it-IT" sz="2000" b="1" dirty="0" smtClean="0">
                <a:solidFill>
                  <a:schemeClr val="bg1"/>
                </a:solidFill>
                <a:latin typeface="+mj-lt"/>
              </a:rPr>
              <a:t> 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9" name="Immagine 2">
            <a:extLst>
              <a:ext uri="{FF2B5EF4-FFF2-40B4-BE49-F238E27FC236}">
                <a16:creationId xmlns="" xmlns:a16="http://schemas.microsoft.com/office/drawing/2014/main" id="{4C245832-8BD5-4244-BCE3-1C08CC03B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2539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2" descr="https://webmail.istat.it/service/home/~/?auth=co&amp;loc=it&amp;id=353069&amp;part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608314" y="611705"/>
            <a:ext cx="8464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Marche  per tipologia di area </a:t>
            </a:r>
            <a:endParaRPr lang="it-IT" sz="2000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925" y="945613"/>
            <a:ext cx="2570997" cy="3633178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769" y="919860"/>
            <a:ext cx="2552271" cy="360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9343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392411" y="4690099"/>
            <a:ext cx="252298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rgbClr val="CF1E24"/>
              </a:buClr>
              <a:buSzPct val="90000"/>
              <a:defRPr/>
            </a:pPr>
            <a:r>
              <a:rPr lang="it-IT" sz="1000" b="1" dirty="0" smtClean="0">
                <a:solidFill>
                  <a:srgbClr val="CF1E24"/>
                </a:solidFill>
              </a:rPr>
              <a:t>L’utenza </a:t>
            </a:r>
            <a:r>
              <a:rPr lang="it-IT" sz="1000" b="1" dirty="0">
                <a:solidFill>
                  <a:srgbClr val="CF1E24"/>
                </a:solidFill>
              </a:rPr>
              <a:t>debole e i costi sociali</a:t>
            </a:r>
          </a:p>
          <a:p>
            <a:pPr>
              <a:buClr>
                <a:srgbClr val="CF1E24"/>
              </a:buClr>
              <a:buSzPct val="90000"/>
              <a:defRPr/>
            </a:pPr>
            <a:r>
              <a:rPr lang="it-IT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Angela Maria </a:t>
            </a:r>
            <a:r>
              <a:rPr lang="it-IT" altLang="it-IT" sz="1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Digrandi</a:t>
            </a:r>
            <a:r>
              <a:rPr lang="it-IT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RMF</a:t>
            </a:r>
            <a:endParaRPr lang="it-IT" altLang="it-IT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CF1E24"/>
              </a:buClr>
              <a:buSzPct val="90000"/>
              <a:defRPr/>
            </a:pP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Ancona 19 settembre 2019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0"/>
            <a:ext cx="8049193" cy="447676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06685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2000" b="1" dirty="0">
                <a:solidFill>
                  <a:schemeClr val="bg1"/>
                </a:solidFill>
              </a:rPr>
              <a:t>Analisi dell’incidentalità nelle Marche</a:t>
            </a:r>
          </a:p>
        </p:txBody>
      </p:sp>
      <p:pic>
        <p:nvPicPr>
          <p:cNvPr id="9" name="Immagine 2">
            <a:extLst>
              <a:ext uri="{FF2B5EF4-FFF2-40B4-BE49-F238E27FC236}">
                <a16:creationId xmlns="" xmlns:a16="http://schemas.microsoft.com/office/drawing/2014/main" id="{4C245832-8BD5-4244-BCE3-1C08CC03B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2539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733" y="937547"/>
            <a:ext cx="2567885" cy="362878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982" y="841041"/>
            <a:ext cx="2653250" cy="3749414"/>
          </a:xfrm>
          <a:prstGeom prst="rect">
            <a:avLst/>
          </a:prstGeom>
        </p:spPr>
      </p:pic>
      <p:sp>
        <p:nvSpPr>
          <p:cNvPr id="10" name="AutoShape 2" descr="https://webmail.istat.it/service/home/~/?auth=co&amp;loc=it&amp;id=353069&amp;part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451152" y="393365"/>
            <a:ext cx="8464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dirty="0"/>
              <a:t>Marche </a:t>
            </a:r>
            <a:r>
              <a:rPr lang="it-IT" sz="1800" dirty="0" smtClean="0"/>
              <a:t>indici di lesività stradale  </a:t>
            </a:r>
            <a:r>
              <a:rPr lang="it-IT" sz="1800" dirty="0"/>
              <a:t>nelle aree Polo Urbano e Cintura.</a:t>
            </a:r>
          </a:p>
          <a:p>
            <a:pPr algn="ctr"/>
            <a:r>
              <a:rPr lang="it-IT" sz="1800" dirty="0"/>
              <a:t> Anno 2018 </a:t>
            </a:r>
            <a:r>
              <a:rPr lang="it-IT" sz="1800" dirty="0" smtClean="0"/>
              <a:t>- dati </a:t>
            </a:r>
            <a:r>
              <a:rPr lang="it-IT" sz="1800" dirty="0"/>
              <a:t>provvisori </a:t>
            </a:r>
          </a:p>
        </p:txBody>
      </p:sp>
    </p:spTree>
    <p:extLst>
      <p:ext uri="{BB962C8B-B14F-4D97-AF65-F5344CB8AC3E}">
        <p14:creationId xmlns:p14="http://schemas.microsoft.com/office/powerpoint/2010/main" val="28603559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61A2BE3120D674DA36C11D6006822D4" ma:contentTypeVersion="3" ma:contentTypeDescription="Creare un nuovo documento." ma:contentTypeScope="" ma:versionID="2ad8b07f9840a1ce9cd199d874146b74">
  <xsd:schema xmlns:xsd="http://www.w3.org/2001/XMLSchema" xmlns:xs="http://www.w3.org/2001/XMLSchema" xmlns:p="http://schemas.microsoft.com/office/2006/metadata/properties" xmlns:ns2="c58f2efd-82a8-4ecf-b395-8c25e928921d" xmlns:ns3="459159c4-d20a-4ff3-9b11-fbd127bd52e5" xmlns:ns4="679261c3-551f-4e86-913f-177e0e529669" targetNamespace="http://schemas.microsoft.com/office/2006/metadata/properties" ma:root="true" ma:fieldsID="fffb0e16fb90ffea59fef1085e90ecca" ns2:_="" ns3:_="" ns4:_="">
    <xsd:import namespace="c58f2efd-82a8-4ecf-b395-8c25e928921d"/>
    <xsd:import namespace="459159c4-d20a-4ff3-9b11-fbd127bd52e5"/>
    <xsd:import namespace="679261c3-551f-4e86-913f-177e0e529669"/>
    <xsd:element name="properties">
      <xsd:complexType>
        <xsd:sequence>
          <xsd:element name="documentManagement">
            <xsd:complexType>
              <xsd:all>
                <xsd:element ref="ns2:Categoria"/>
                <xsd:element ref="ns3:_dlc_DocId" minOccurs="0"/>
                <xsd:element ref="ns3:_dlc_DocIdUrl" minOccurs="0"/>
                <xsd:element ref="ns3:_dlc_DocIdPersistId" minOccurs="0"/>
                <xsd:element ref="ns4:SottoCategori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8f2efd-82a8-4ecf-b395-8c25e928921d" elementFormDefault="qualified">
    <xsd:import namespace="http://schemas.microsoft.com/office/2006/documentManagement/types"/>
    <xsd:import namespace="http://schemas.microsoft.com/office/infopath/2007/PartnerControls"/>
    <xsd:element name="Categoria" ma:index="8" ma:displayName="Categoria" ma:default="Logo" ma:format="Dropdown" ma:internalName="Categoria">
      <xsd:simpleType>
        <xsd:restriction base="dms:Choice">
          <xsd:enumeration value="Logo"/>
          <xsd:enumeration value="Carta intestata con protocollo"/>
          <xsd:enumeration value="Carta intestata senza protocollo"/>
          <xsd:enumeration value="Power Point"/>
          <xsd:enumeration value="Libri digitali e cartacei"/>
          <xsd:enumeration value="Tavole di dati online"/>
          <xsd:enumeration value="Grafici interattivi"/>
          <xsd:enumeration value="Strumenti di comunicazione per i Censimenti permanenti"/>
          <xsd:enumeration value="Strumenti di comunicazione relativi al Censimento generale dell'Agricoltura 2020"/>
          <xsd:enumeration value="Censimenti permanenti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9159c4-d20a-4ff3-9b11-fbd127bd52e5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Valore ID documento" ma:description="Valore dell'ID documento assegnato all'elemento." ma:internalName="_dlc_DocId" ma:readOnly="true">
      <xsd:simpleType>
        <xsd:restriction base="dms:Text"/>
      </xsd:simpleType>
    </xsd:element>
    <xsd:element name="_dlc_DocIdUrl" ma:index="10" nillable="true" ma:displayName="ID documento" ma:description="Collegamento permanente al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9261c3-551f-4e86-913f-177e0e529669" elementFormDefault="qualified">
    <xsd:import namespace="http://schemas.microsoft.com/office/2006/documentManagement/types"/>
    <xsd:import namespace="http://schemas.microsoft.com/office/infopath/2007/PartnerControls"/>
    <xsd:element name="SottoCategoria" ma:index="12" nillable="true" ma:displayName="Sottocategoria" ma:default="-" ma:format="Dropdown" ma:internalName="SottoCategoria">
      <xsd:simpleType>
        <xsd:restriction base="dms:Choice">
          <xsd:enumeration value="-"/>
          <xsd:enumeration value="1- CP Generico"/>
          <xsd:enumeration value="2- CP Popolazione"/>
          <xsd:enumeration value="3- CP Imprese"/>
          <xsd:enumeration value="4- CP Istituzioni pubbliche"/>
          <xsd:enumeration value="5- CP Istituzioni non profit"/>
          <xsd:enumeration value="6- CP Agricoltura"/>
          <xsd:enumeration value="7- CP Agricoltura2020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ottoCategoria xmlns="679261c3-551f-4e86-913f-177e0e529669">-</SottoCategoria>
    <Categoria xmlns="c58f2efd-82a8-4ecf-b395-8c25e928921d">Power Point</Categoria>
    <_dlc_DocId xmlns="459159c4-d20a-4ff3-9b11-fbd127bd52e5">INTRANET-14-139</_dlc_DocId>
    <_dlc_DocIdUrl xmlns="459159c4-d20a-4ff3-9b11-fbd127bd52e5">
      <Url>https://intranet.istat.it/Collaborativi/_layouts/15/DocIdRedir.aspx?ID=INTRANET-14-139</Url>
      <Description>INTRANET-14-139</Description>
    </_dlc_DocIdUrl>
  </documentManagement>
</p:properties>
</file>

<file path=customXml/itemProps1.xml><?xml version="1.0" encoding="utf-8"?>
<ds:datastoreItem xmlns:ds="http://schemas.openxmlformats.org/officeDocument/2006/customXml" ds:itemID="{8C1F3400-3218-46A8-B7DF-4CAC3240349B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DAAA0DE0-1792-4461-8C0E-C44FDC2F5E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8f2efd-82a8-4ecf-b395-8c25e928921d"/>
    <ds:schemaRef ds:uri="459159c4-d20a-4ff3-9b11-fbd127bd52e5"/>
    <ds:schemaRef ds:uri="679261c3-551f-4e86-913f-177e0e5296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8E1E69A-D261-41D1-B2E5-EDFC0C28DA6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A0E81DE-5F0B-421A-93B4-EF95C1639E19}">
  <ds:schemaRefs>
    <ds:schemaRef ds:uri="http://schemas.microsoft.com/office/2006/documentManagement/types"/>
    <ds:schemaRef ds:uri="http://purl.org/dc/terms/"/>
    <ds:schemaRef ds:uri="c58f2efd-82a8-4ecf-b395-8c25e928921d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679261c3-551f-4e86-913f-177e0e529669"/>
    <ds:schemaRef ds:uri="459159c4-d20a-4ff3-9b11-fbd127bd52e5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15744</TotalTime>
  <Words>1577</Words>
  <Application>Microsoft Office PowerPoint</Application>
  <PresentationFormat>Presentazione su schermo (16:9)</PresentationFormat>
  <Paragraphs>800</Paragraphs>
  <Slides>24</Slides>
  <Notes>24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9" baseType="lpstr">
      <vt:lpstr>Arial</vt:lpstr>
      <vt:lpstr>Calibri</vt:lpstr>
      <vt:lpstr>Georgia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slide</dc:title>
  <dc:creator>elena grimaccia</dc:creator>
  <cp:lastModifiedBy>utente</cp:lastModifiedBy>
  <cp:revision>1342</cp:revision>
  <cp:lastPrinted>2019-09-18T13:56:04Z</cp:lastPrinted>
  <dcterms:created xsi:type="dcterms:W3CDTF">2015-05-13T08:31:54Z</dcterms:created>
  <dcterms:modified xsi:type="dcterms:W3CDTF">2019-09-19T05:12:22Z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0x010100661A2BE3120D674DA36C11D6006822D4</vt:lpwstr>
  </property>
  <property fmtid="{D5CDD505-2E9C-101B-9397-08002B2CF9AE}" pid="3" name="_dlc_DocIdItemGuid">
    <vt:lpwstr>8c6d7b5c-1769-4f4f-a262-e9abfd7e697e</vt:lpwstr>
  </property>
</Properties>
</file>